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ngesInfos/changesInfo1.xml" ContentType="application/vnd.ms-powerpoint.changesinfo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8"/>
  </p:notesMasterIdLst>
  <p:sldIdLst>
    <p:sldId id="256" r:id="rId2"/>
    <p:sldId id="319" r:id="rId3"/>
    <p:sldId id="257" r:id="rId4"/>
    <p:sldId id="320" r:id="rId5"/>
    <p:sldId id="321" r:id="rId6"/>
    <p:sldId id="322" r:id="rId7"/>
    <p:sldId id="323" r:id="rId8"/>
    <p:sldId id="352" r:id="rId9"/>
    <p:sldId id="353" r:id="rId10"/>
    <p:sldId id="324" r:id="rId11"/>
    <p:sldId id="325" r:id="rId12"/>
    <p:sldId id="326" r:id="rId13"/>
    <p:sldId id="327" r:id="rId14"/>
    <p:sldId id="354" r:id="rId15"/>
    <p:sldId id="355" r:id="rId16"/>
    <p:sldId id="356" r:id="rId17"/>
    <p:sldId id="345" r:id="rId18"/>
    <p:sldId id="346" r:id="rId19"/>
    <p:sldId id="347" r:id="rId20"/>
    <p:sldId id="348" r:id="rId21"/>
    <p:sldId id="349" r:id="rId22"/>
    <p:sldId id="329" r:id="rId23"/>
    <p:sldId id="330" r:id="rId24"/>
    <p:sldId id="331" r:id="rId25"/>
    <p:sldId id="350" r:id="rId26"/>
    <p:sldId id="332" r:id="rId27"/>
    <p:sldId id="333" r:id="rId28"/>
    <p:sldId id="328" r:id="rId29"/>
    <p:sldId id="334" r:id="rId30"/>
    <p:sldId id="335" r:id="rId31"/>
    <p:sldId id="336" r:id="rId32"/>
    <p:sldId id="351" r:id="rId33"/>
    <p:sldId id="337" r:id="rId34"/>
    <p:sldId id="338" r:id="rId35"/>
    <p:sldId id="339" r:id="rId36"/>
    <p:sldId id="340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336" userDrawn="1">
          <p15:clr>
            <a:srgbClr val="A4A3A4"/>
          </p15:clr>
        </p15:guide>
        <p15:guide id="4" pos="7344" userDrawn="1">
          <p15:clr>
            <a:srgbClr val="A4A3A4"/>
          </p15:clr>
        </p15:guide>
        <p15:guide id="5" pos="7128" userDrawn="1">
          <p15:clr>
            <a:srgbClr val="A4A3A4"/>
          </p15:clr>
        </p15:guide>
        <p15:guide id="6" pos="552" userDrawn="1">
          <p15:clr>
            <a:srgbClr val="A4A3A4"/>
          </p15:clr>
        </p15:guide>
        <p15:guide id="7" orient="horz" pos="3888" userDrawn="1">
          <p15:clr>
            <a:srgbClr val="A4A3A4"/>
          </p15:clr>
        </p15:guide>
        <p15:guide id="8" orient="horz" pos="1080" userDrawn="1">
          <p15:clr>
            <a:srgbClr val="A4A3A4"/>
          </p15:clr>
        </p15:guide>
        <p15:guide id="9" pos="264" userDrawn="1">
          <p15:clr>
            <a:srgbClr val="A4A3A4"/>
          </p15:clr>
        </p15:guide>
        <p15:guide id="10" pos="7416" userDrawn="1">
          <p15:clr>
            <a:srgbClr val="A4A3A4"/>
          </p15:clr>
        </p15:guide>
        <p15:guide id="11" orient="horz" pos="2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CC0000"/>
    <a:srgbClr val="D11C00"/>
    <a:srgbClr val="E74C3C"/>
    <a:srgbClr val="ECF0F1"/>
    <a:srgbClr val="34495E"/>
    <a:srgbClr val="3498DB"/>
    <a:srgbClr val="F39C12"/>
    <a:srgbClr val="95A5A6"/>
    <a:srgbClr val="92D050"/>
    <a:srgbClr val="1ABC9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998" autoAdjust="0"/>
    <p:restoredTop sz="91053" autoAdjust="0"/>
  </p:normalViewPr>
  <p:slideViewPr>
    <p:cSldViewPr snapToGrid="0" showGuides="1">
      <p:cViewPr varScale="1">
        <p:scale>
          <a:sx n="68" d="100"/>
          <a:sy n="68" d="100"/>
        </p:scale>
        <p:origin x="-852" y="-90"/>
      </p:cViewPr>
      <p:guideLst>
        <p:guide orient="horz" pos="2160"/>
        <p:guide orient="horz" pos="3888"/>
        <p:guide orient="horz" pos="1080"/>
        <p:guide orient="horz" pos="240"/>
        <p:guide pos="3840"/>
        <p:guide pos="336"/>
        <p:guide pos="7344"/>
        <p:guide pos="7128"/>
        <p:guide pos="552"/>
        <p:guide pos="264"/>
        <p:guide pos="74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reg Byrd" userId="791d9a9b-5a46-47b3-90c0-4b514499704f" providerId="ADAL" clId="{928F3EF8-B2CB-4DED-8434-08EBED8B152C}"/>
    <pc:docChg chg="modSld">
      <pc:chgData name="Greg Byrd" userId="791d9a9b-5a46-47b3-90c0-4b514499704f" providerId="ADAL" clId="{928F3EF8-B2CB-4DED-8434-08EBED8B152C}" dt="2019-01-31T00:05:04.990" v="0" actId="1036"/>
      <pc:docMkLst>
        <pc:docMk/>
      </pc:docMkLst>
      <pc:sldChg chg="modSp">
        <pc:chgData name="Greg Byrd" userId="791d9a9b-5a46-47b3-90c0-4b514499704f" providerId="ADAL" clId="{928F3EF8-B2CB-4DED-8434-08EBED8B152C}" dt="2019-01-31T00:05:04.990" v="0" actId="1036"/>
        <pc:sldMkLst>
          <pc:docMk/>
          <pc:sldMk cId="1282706682" sldId="331"/>
        </pc:sldMkLst>
        <pc:picChg chg="mod">
          <ac:chgData name="Greg Byrd" userId="791d9a9b-5a46-47b3-90c0-4b514499704f" providerId="ADAL" clId="{928F3EF8-B2CB-4DED-8434-08EBED8B152C}" dt="2019-01-31T00:05:04.990" v="0" actId="1036"/>
          <ac:picMkLst>
            <pc:docMk/>
            <pc:sldMk cId="1282706682" sldId="331"/>
            <ac:picMk id="2" creationId="{61C09C5C-3034-4695-A3A8-1A43A4E7FD28}"/>
          </ac:picMkLst>
        </pc:picChg>
      </pc:sldChg>
    </pc:docChg>
  </pc:docChgLst>
  <pc:docChgLst>
    <pc:chgData name="Greg Byrd" userId="791d9a9b-5a46-47b3-90c0-4b514499704f" providerId="ADAL" clId="{DE1BA6B2-8E85-438F-9046-E34EBA61E3C5}"/>
    <pc:docChg chg="modSld">
      <pc:chgData name="Greg Byrd" userId="791d9a9b-5a46-47b3-90c0-4b514499704f" providerId="ADAL" clId="{DE1BA6B2-8E85-438F-9046-E34EBA61E3C5}" dt="2019-09-12T00:51:04.095" v="1" actId="20577"/>
      <pc:docMkLst>
        <pc:docMk/>
      </pc:docMkLst>
      <pc:sldChg chg="modSp">
        <pc:chgData name="Greg Byrd" userId="791d9a9b-5a46-47b3-90c0-4b514499704f" providerId="ADAL" clId="{DE1BA6B2-8E85-438F-9046-E34EBA61E3C5}" dt="2019-09-12T00:51:04.095" v="1" actId="20577"/>
        <pc:sldMkLst>
          <pc:docMk/>
          <pc:sldMk cId="573237359" sldId="256"/>
        </pc:sldMkLst>
        <pc:spChg chg="mod">
          <ac:chgData name="Greg Byrd" userId="791d9a9b-5a46-47b3-90c0-4b514499704f" providerId="ADAL" clId="{DE1BA6B2-8E85-438F-9046-E34EBA61E3C5}" dt="2019-09-12T00:51:04.095" v="1" actId="20577"/>
          <ac:spMkLst>
            <pc:docMk/>
            <pc:sldMk cId="573237359" sldId="256"/>
            <ac:spMk id="4" creationId="{00000000-0000-0000-0000-000000000000}"/>
          </ac:spMkLst>
        </pc:spChg>
      </pc:sldChg>
    </pc:docChg>
  </pc:docChgLst>
  <pc:docChgLst>
    <pc:chgData name="Greg Byrd" userId="791d9a9b-5a46-47b3-90c0-4b514499704f" providerId="ADAL" clId="{2EA2D796-E577-4E24-89FF-FC02CAB6E2F7}"/>
  </pc:docChgLst>
  <pc:docChgLst>
    <pc:chgData name="Greg Byrd" userId="791d9a9b-5a46-47b3-90c0-4b514499704f" providerId="ADAL" clId="{81B4BF0E-101F-4265-80F3-2A227C1EDF62}"/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9CDA7B-E053-4789-92EF-4E45DBE07825}" type="datetimeFigureOut">
              <a:rPr lang="en-US" smtClean="0"/>
              <a:pPr/>
              <a:t>10/8/2020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4778CF-D08E-41F7-907B-ECEFBA1846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690309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bg>
      <p:bgPr>
        <a:blipFill dpi="0" rotWithShape="1">
          <a:blip r:embed="rId2">
            <a:lum/>
          </a:blip>
          <a:srcRect/>
          <a:stretch>
            <a:fillRect t="-42000" b="-4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5528888" y="3790127"/>
            <a:ext cx="6660995" cy="478225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8" name="Rectangle 7"/>
          <p:cNvSpPr/>
          <p:nvPr userDrawn="1"/>
        </p:nvSpPr>
        <p:spPr>
          <a:xfrm>
            <a:off x="5531004" y="1413865"/>
            <a:ext cx="6660995" cy="2194456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 hasCustomPrompt="1"/>
          </p:nvPr>
        </p:nvSpPr>
        <p:spPr>
          <a:xfrm>
            <a:off x="5670631" y="1534479"/>
            <a:ext cx="6181845" cy="1997185"/>
          </a:xfrm>
          <a:prstGeom prst="rect">
            <a:avLst/>
          </a:prstGeom>
        </p:spPr>
        <p:txBody>
          <a:bodyPr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sz="40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TITLE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>
          <a:xfrm>
            <a:off x="5670550" y="3833078"/>
            <a:ext cx="6181725" cy="4794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bg1"/>
                </a:solidFill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1772486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543244" y="2086725"/>
            <a:ext cx="7648755" cy="898015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1"/>
          <p:cNvSpPr>
            <a:spLocks noGrp="1"/>
          </p:cNvSpPr>
          <p:nvPr>
            <p:ph type="title" hasCustomPrompt="1"/>
          </p:nvPr>
        </p:nvSpPr>
        <p:spPr>
          <a:xfrm>
            <a:off x="4753923" y="2207340"/>
            <a:ext cx="7098554" cy="682414"/>
          </a:xfrm>
          <a:prstGeom prst="rect">
            <a:avLst/>
          </a:prstGeom>
        </p:spPr>
        <p:txBody>
          <a:bodyPr anchor="ctr" anchorCtr="0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sz="40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TITLE</a:t>
            </a:r>
          </a:p>
        </p:txBody>
      </p:sp>
    </p:spTree>
    <p:extLst>
      <p:ext uri="{BB962C8B-B14F-4D97-AF65-F5344CB8AC3E}">
        <p14:creationId xmlns="" xmlns:p14="http://schemas.microsoft.com/office/powerpoint/2010/main" val="5974215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6581"/>
            <a:ext cx="9080339" cy="942744"/>
          </a:xfrm>
          <a:prstGeom prst="rect">
            <a:avLst/>
          </a:prstGeom>
          <a:solidFill>
            <a:srgbClr val="CC0000"/>
          </a:solidFill>
        </p:spPr>
        <p:txBody>
          <a:bodyPr lIns="731520" anchor="ctr" anchorCtr="0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838200" y="1762125"/>
            <a:ext cx="10515600" cy="36639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805857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529153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6062663" y="1589088"/>
            <a:ext cx="5519737" cy="366871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838200" y="1895475"/>
            <a:ext cx="4968875" cy="32369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0" y="226581"/>
            <a:ext cx="9080339" cy="942744"/>
          </a:xfrm>
          <a:prstGeom prst="rect">
            <a:avLst/>
          </a:prstGeom>
          <a:solidFill>
            <a:srgbClr val="CC0000"/>
          </a:solidFill>
        </p:spPr>
        <p:txBody>
          <a:bodyPr lIns="731520" anchor="ctr" anchorCtr="0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6677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7912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="" xmlns:p14="http://schemas.microsoft.com/office/powerpoint/2010/main" val="2580626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584323" y="558108"/>
            <a:ext cx="2302372" cy="230237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3012231" y="558108"/>
            <a:ext cx="2302372" cy="230237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012231" y="2993968"/>
            <a:ext cx="2302372" cy="230237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584323" y="2993968"/>
            <a:ext cx="2302372" cy="230237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4"/>
          </p:nvPr>
        </p:nvSpPr>
        <p:spPr>
          <a:xfrm>
            <a:off x="6256338" y="974725"/>
            <a:ext cx="5397500" cy="38131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3291592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box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717170" y="2098879"/>
            <a:ext cx="1719072" cy="171907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2526894" y="2098879"/>
            <a:ext cx="1719072" cy="171907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4336618" y="2098879"/>
            <a:ext cx="1719072" cy="171907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6146342" y="2098879"/>
            <a:ext cx="1719072" cy="171907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7956066" y="2098879"/>
            <a:ext cx="1719072" cy="171907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5"/>
          </p:nvPr>
        </p:nvSpPr>
        <p:spPr>
          <a:xfrm>
            <a:off x="9765790" y="2098879"/>
            <a:ext cx="1719072" cy="171907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226581"/>
            <a:ext cx="9080339" cy="942744"/>
          </a:xfrm>
          <a:prstGeom prst="rect">
            <a:avLst/>
          </a:prstGeom>
          <a:solidFill>
            <a:srgbClr val="CC0000"/>
          </a:solidFill>
        </p:spPr>
        <p:txBody>
          <a:bodyPr lIns="731520" anchor="ctr" anchorCtr="0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18418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sa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4422371" y="0"/>
            <a:ext cx="7769629" cy="3429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8307185" y="3429000"/>
            <a:ext cx="3884815" cy="236774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422370" y="3429000"/>
            <a:ext cx="3884815" cy="236774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5"/>
          </p:nvPr>
        </p:nvSpPr>
        <p:spPr>
          <a:xfrm>
            <a:off x="0" y="-1"/>
            <a:ext cx="4422370" cy="191747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Picture Placeholder 11"/>
          <p:cNvSpPr>
            <a:spLocks noGrp="1"/>
          </p:cNvSpPr>
          <p:nvPr>
            <p:ph type="pic" sz="quarter" idx="16"/>
          </p:nvPr>
        </p:nvSpPr>
        <p:spPr>
          <a:xfrm>
            <a:off x="0" y="1917470"/>
            <a:ext cx="4422370" cy="193409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5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0" y="3851565"/>
            <a:ext cx="4422370" cy="194517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="" xmlns:p14="http://schemas.microsoft.com/office/powerpoint/2010/main" val="42688294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899558" y="1752599"/>
            <a:ext cx="3471863" cy="22129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4371421" y="1752600"/>
            <a:ext cx="3471863" cy="22129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7843284" y="1752599"/>
            <a:ext cx="3471863" cy="22129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226581"/>
            <a:ext cx="9080339" cy="942744"/>
          </a:xfrm>
          <a:prstGeom prst="rect">
            <a:avLst/>
          </a:prstGeom>
          <a:solidFill>
            <a:srgbClr val="CC0000"/>
          </a:solidFill>
        </p:spPr>
        <p:txBody>
          <a:bodyPr lIns="731520" anchor="ctr" anchorCtr="0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1063925" y="4030663"/>
            <a:ext cx="3134458" cy="15541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4540123" y="4030663"/>
            <a:ext cx="3134458" cy="15541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8016321" y="4030663"/>
            <a:ext cx="3134458" cy="15541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41887377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lum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876300" y="1714500"/>
            <a:ext cx="1717675" cy="17176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6095631" y="1714500"/>
            <a:ext cx="1717675" cy="17176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095630" y="3953499"/>
            <a:ext cx="1717675" cy="17176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875561" y="3953499"/>
            <a:ext cx="1717675" cy="17176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2770188" y="1889125"/>
            <a:ext cx="2927350" cy="13700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quarter" idx="15"/>
          </p:nvPr>
        </p:nvSpPr>
        <p:spPr>
          <a:xfrm>
            <a:off x="2770188" y="4127328"/>
            <a:ext cx="2927350" cy="13700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6"/>
          </p:nvPr>
        </p:nvSpPr>
        <p:spPr>
          <a:xfrm>
            <a:off x="8148523" y="1889125"/>
            <a:ext cx="2927350" cy="13700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quarter" idx="17"/>
          </p:nvPr>
        </p:nvSpPr>
        <p:spPr>
          <a:xfrm>
            <a:off x="8147666" y="4127328"/>
            <a:ext cx="2927350" cy="13700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0" y="226581"/>
            <a:ext cx="9080339" cy="942744"/>
          </a:xfrm>
          <a:prstGeom prst="rect">
            <a:avLst/>
          </a:prstGeom>
          <a:solidFill>
            <a:srgbClr val="CC0000"/>
          </a:solidFill>
        </p:spPr>
        <p:txBody>
          <a:bodyPr lIns="731520" anchor="ctr" anchorCtr="0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190624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876300" y="1752600"/>
            <a:ext cx="3121025" cy="212883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4535488" y="1752600"/>
            <a:ext cx="3121025" cy="212883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Picture Placeholder 9"/>
          <p:cNvSpPr>
            <a:spLocks noGrp="1"/>
          </p:cNvSpPr>
          <p:nvPr>
            <p:ph type="pic" sz="quarter" idx="12"/>
          </p:nvPr>
        </p:nvSpPr>
        <p:spPr>
          <a:xfrm>
            <a:off x="8194675" y="1752600"/>
            <a:ext cx="3121025" cy="212883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0" y="226581"/>
            <a:ext cx="9080339" cy="942744"/>
          </a:xfrm>
          <a:prstGeom prst="rect">
            <a:avLst/>
          </a:prstGeom>
          <a:solidFill>
            <a:srgbClr val="CC0000"/>
          </a:solidFill>
        </p:spPr>
        <p:txBody>
          <a:bodyPr lIns="731520" anchor="ctr" anchorCtr="0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876300" y="4065588"/>
            <a:ext cx="3121025" cy="12080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7"/>
          <p:cNvSpPr>
            <a:spLocks noGrp="1"/>
          </p:cNvSpPr>
          <p:nvPr>
            <p:ph sz="quarter" idx="14"/>
          </p:nvPr>
        </p:nvSpPr>
        <p:spPr>
          <a:xfrm>
            <a:off x="4535488" y="4065587"/>
            <a:ext cx="3121025" cy="12080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7"/>
          <p:cNvSpPr>
            <a:spLocks noGrp="1"/>
          </p:cNvSpPr>
          <p:nvPr>
            <p:ph sz="quarter" idx="15"/>
          </p:nvPr>
        </p:nvSpPr>
        <p:spPr>
          <a:xfrm>
            <a:off x="8194675" y="4065586"/>
            <a:ext cx="3121025" cy="12080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1758448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0F1">
            <a:alpha val="2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796742"/>
            <a:ext cx="12192000" cy="1061258"/>
          </a:xfrm>
          <a:prstGeom prst="rect">
            <a:avLst/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06" y="5911075"/>
            <a:ext cx="4003525" cy="841228"/>
          </a:xfrm>
          <a:prstGeom prst="rect">
            <a:avLst/>
          </a:prstGeom>
        </p:spPr>
      </p:pic>
      <p:sp>
        <p:nvSpPr>
          <p:cNvPr id="5" name="Text Placeholder 15"/>
          <p:cNvSpPr txBox="1">
            <a:spLocks/>
          </p:cNvSpPr>
          <p:nvPr/>
        </p:nvSpPr>
        <p:spPr>
          <a:xfrm>
            <a:off x="8463411" y="5976200"/>
            <a:ext cx="3478212" cy="485999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i="0" kern="1200">
                <a:solidFill>
                  <a:schemeClr val="bg1"/>
                </a:solidFill>
                <a:latin typeface="+mj-lt"/>
                <a:ea typeface="Arial Black" charset="0"/>
                <a:cs typeface="Arial Black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latin typeface="Arial" charset="0"/>
                <a:ea typeface="Arial" charset="0"/>
                <a:cs typeface="Arial" charset="0"/>
              </a:rPr>
              <a:t>@</a:t>
            </a:r>
            <a:r>
              <a:rPr lang="en-US" sz="2000" dirty="0" err="1" smtClean="0">
                <a:latin typeface="Arial" charset="0"/>
                <a:ea typeface="Arial" charset="0"/>
                <a:cs typeface="Arial" charset="0"/>
              </a:rPr>
              <a:t>NCStateECE</a:t>
            </a:r>
            <a:endParaRPr lang="en-US" sz="2000" dirty="0" smtClean="0">
              <a:latin typeface="Arial" charset="0"/>
              <a:ea typeface="Arial" charset="0"/>
              <a:cs typeface="Arial" charset="0"/>
            </a:endParaRPr>
          </a:p>
          <a:p>
            <a:r>
              <a:rPr lang="en-US" sz="2000" dirty="0" smtClean="0">
                <a:latin typeface="Arial" charset="0"/>
                <a:ea typeface="Arial" charset="0"/>
                <a:cs typeface="Arial" charset="0"/>
              </a:rPr>
              <a:t>@</a:t>
            </a:r>
            <a:r>
              <a:rPr lang="en-US" sz="2000" dirty="0" err="1" smtClean="0">
                <a:latin typeface="Arial" charset="0"/>
                <a:ea typeface="Arial" charset="0"/>
                <a:cs typeface="Arial" charset="0"/>
              </a:rPr>
              <a:t>cscncsu</a:t>
            </a:r>
            <a:endParaRPr lang="en-US" sz="2000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4312261" y="5927849"/>
            <a:ext cx="1450975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946650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64" r:id="rId3"/>
    <p:sldLayoutId id="2147483667" r:id="rId4"/>
    <p:sldLayoutId id="2147483650" r:id="rId5"/>
    <p:sldLayoutId id="2147483651" r:id="rId6"/>
    <p:sldLayoutId id="2147483652" r:id="rId7"/>
    <p:sldLayoutId id="2147483653" r:id="rId8"/>
    <p:sldLayoutId id="2147483656" r:id="rId9"/>
    <p:sldLayoutId id="2147483657" r:id="rId10"/>
    <p:sldLayoutId id="2147483658" r:id="rId11"/>
    <p:sldLayoutId id="2147483663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1.png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9.emf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5.em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qiskit.org/textbook/ch-gates/phase-kickback.html" TargetMode="Externa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9.emf"/><Relationship Id="rId4" Type="http://schemas.openxmlformats.org/officeDocument/2006/relationships/image" Target="../media/image38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s://qiskit.org/textbook/ch-algorithms/deutsch-josza.html" TargetMode="Externa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Quantum Gates, </a:t>
            </a:r>
            <a:br>
              <a:rPr lang="en-US" dirty="0"/>
            </a:br>
            <a:r>
              <a:rPr lang="en-US" dirty="0"/>
              <a:t>Circuits, and Algorithms</a:t>
            </a:r>
            <a:br>
              <a:rPr lang="en-US" dirty="0"/>
            </a:br>
            <a:r>
              <a:rPr lang="en-US" sz="2800" dirty="0"/>
              <a:t>(Part 2)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 err="1" smtClean="0"/>
              <a:t>Qunatum</a:t>
            </a:r>
            <a:r>
              <a:rPr lang="en-US" dirty="0" smtClean="0"/>
              <a:t> Computing– </a:t>
            </a:r>
            <a:r>
              <a:rPr lang="en-US" dirty="0"/>
              <a:t>Fall </a:t>
            </a:r>
            <a:r>
              <a:rPr lang="en-US" dirty="0" smtClean="0"/>
              <a:t>2020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4B97360D-5E2F-4446-99FA-05B7C65254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775" y="332642"/>
            <a:ext cx="4762500" cy="50673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73237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F4177BC-9752-4775-8089-2D7CE808E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E81CC08-AC7C-4FCF-B108-85DFE421A99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Efficient quantum implementations of classical functions</a:t>
            </a:r>
          </a:p>
          <a:p>
            <a:pPr lvl="1"/>
            <a:r>
              <a:rPr lang="en-US" dirty="0"/>
              <a:t>Create reversible classical circuits</a:t>
            </a:r>
          </a:p>
          <a:p>
            <a:pPr lvl="1"/>
            <a:r>
              <a:rPr lang="en-US" dirty="0"/>
              <a:t>Convert to quantum</a:t>
            </a:r>
          </a:p>
          <a:p>
            <a:pPr lvl="1"/>
            <a:r>
              <a:rPr lang="en-US" dirty="0"/>
              <a:t>Undo entanglement</a:t>
            </a:r>
          </a:p>
          <a:p>
            <a:endParaRPr lang="en-US" dirty="0"/>
          </a:p>
          <a:p>
            <a:r>
              <a:rPr lang="en-US" dirty="0"/>
              <a:t>Quantum algorithms</a:t>
            </a:r>
          </a:p>
        </p:txBody>
      </p:sp>
    </p:spTree>
    <p:extLst>
      <p:ext uri="{BB962C8B-B14F-4D97-AF65-F5344CB8AC3E}">
        <p14:creationId xmlns="" xmlns:p14="http://schemas.microsoft.com/office/powerpoint/2010/main" val="882106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14775F9-9513-4E70-8120-AA9DFEE4D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Classical (Boolean) Circuits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="" xmlns:a16="http://schemas.microsoft.com/office/drawing/2014/main" id="{93CA49D7-4A7F-4628-849D-899D886C6FD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79704" y="1548582"/>
            <a:ext cx="10515600" cy="466383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In general, classical circuits are not reversible.  Consider this circuit for a 4-way AND.</a:t>
            </a:r>
            <a:endParaRPr lang="en-US" sz="2000" u="sng" dirty="0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13F6FA78-3B41-4C24-9EEB-36D60E98C2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871" y="2181995"/>
            <a:ext cx="5674560" cy="1946493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="" xmlns:a16="http://schemas.microsoft.com/office/drawing/2014/main" id="{E8110822-A689-4122-91E6-D1C2D1BC2D23}"/>
              </a:ext>
            </a:extLst>
          </p:cNvPr>
          <p:cNvSpPr txBox="1">
            <a:spLocks/>
          </p:cNvSpPr>
          <p:nvPr/>
        </p:nvSpPr>
        <p:spPr>
          <a:xfrm>
            <a:off x="279704" y="5794502"/>
            <a:ext cx="10515600" cy="74106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dirty="0"/>
              <a:t>By using (classical) Toffoli gate, we can construct a reversible circuit.  Requires one additional bit per AND gate, and of course a Toffoli gate is more complex than an AND gate.</a:t>
            </a:r>
            <a:endParaRPr lang="en-US" sz="2000" u="sng" dirty="0"/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A8BD3B26-BBC8-4F18-AF3F-804CB5E93B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3496" y="2181996"/>
            <a:ext cx="4953685" cy="3216435"/>
          </a:xfrm>
          <a:prstGeom prst="rect">
            <a:avLst/>
          </a:prstGeom>
        </p:spPr>
      </p:pic>
      <p:sp>
        <p:nvSpPr>
          <p:cNvPr id="8" name="Arrow: Bent 7">
            <a:extLst>
              <a:ext uri="{FF2B5EF4-FFF2-40B4-BE49-F238E27FC236}">
                <a16:creationId xmlns="" xmlns:a16="http://schemas.microsoft.com/office/drawing/2014/main" id="{6FA36BB1-ABEA-4C94-887D-CAA3C1F96C8B}"/>
              </a:ext>
            </a:extLst>
          </p:cNvPr>
          <p:cNvSpPr/>
          <p:nvPr/>
        </p:nvSpPr>
        <p:spPr>
          <a:xfrm flipV="1">
            <a:off x="5329852" y="4292781"/>
            <a:ext cx="1053111" cy="550255"/>
          </a:xfrm>
          <a:prstGeom prst="bentArrow">
            <a:avLst>
              <a:gd name="adj1" fmla="val 25000"/>
              <a:gd name="adj2" fmla="val 32961"/>
              <a:gd name="adj3" fmla="val 25000"/>
              <a:gd name="adj4" fmla="val 437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55905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E1D0D61-B450-4A38-9B9A-55A24F56B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Reusing Temporary Bits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D2B6055F-ADE0-4B84-8326-F3869229BA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533" y="1475663"/>
            <a:ext cx="4953685" cy="3216435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="" xmlns:a16="http://schemas.microsoft.com/office/drawing/2014/main" id="{6E13433C-7DF0-4575-A9F3-AE4B1102E13B}"/>
              </a:ext>
            </a:extLst>
          </p:cNvPr>
          <p:cNvSpPr txBox="1">
            <a:spLocks/>
          </p:cNvSpPr>
          <p:nvPr/>
        </p:nvSpPr>
        <p:spPr>
          <a:xfrm>
            <a:off x="5563055" y="1700982"/>
            <a:ext cx="5820404" cy="133241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dirty="0"/>
              <a:t>These bits are no longer zero, and can’t be reused if this feeds into additional computation.  Can’t just “reset” them, because that’s not reversible. Need to </a:t>
            </a:r>
            <a:r>
              <a:rPr lang="en-US" sz="2000" b="1" dirty="0" err="1">
                <a:solidFill>
                  <a:srgbClr val="0070C0"/>
                </a:solidFill>
              </a:rPr>
              <a:t>uncompute</a:t>
            </a:r>
            <a:r>
              <a:rPr lang="en-US" sz="2000" dirty="0"/>
              <a:t> to reclaim them.</a:t>
            </a:r>
            <a:endParaRPr lang="en-US" sz="2000" u="sng" dirty="0"/>
          </a:p>
        </p:txBody>
      </p:sp>
      <p:sp>
        <p:nvSpPr>
          <p:cNvPr id="6" name="Oval 5">
            <a:extLst>
              <a:ext uri="{FF2B5EF4-FFF2-40B4-BE49-F238E27FC236}">
                <a16:creationId xmlns="" xmlns:a16="http://schemas.microsoft.com/office/drawing/2014/main" id="{2332B3FF-03AE-4977-A105-BBE206C803E3}"/>
              </a:ext>
            </a:extLst>
          </p:cNvPr>
          <p:cNvSpPr/>
          <p:nvPr/>
        </p:nvSpPr>
        <p:spPr>
          <a:xfrm>
            <a:off x="4194194" y="2365394"/>
            <a:ext cx="739186" cy="438036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="" xmlns:a16="http://schemas.microsoft.com/office/drawing/2014/main" id="{616337D8-2D92-439D-B33F-16C35E5085A3}"/>
              </a:ext>
            </a:extLst>
          </p:cNvPr>
          <p:cNvSpPr/>
          <p:nvPr/>
        </p:nvSpPr>
        <p:spPr>
          <a:xfrm>
            <a:off x="4133052" y="3257833"/>
            <a:ext cx="1161708" cy="438036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66F4B46F-550E-4631-AD70-B4B518BC4D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9027" y="3274259"/>
            <a:ext cx="5364212" cy="3554468"/>
          </a:xfrm>
          <a:prstGeom prst="rect">
            <a:avLst/>
          </a:prstGeom>
        </p:spPr>
      </p:pic>
      <p:sp>
        <p:nvSpPr>
          <p:cNvPr id="9" name="Arrow: Bent 8">
            <a:extLst>
              <a:ext uri="{FF2B5EF4-FFF2-40B4-BE49-F238E27FC236}">
                <a16:creationId xmlns="" xmlns:a16="http://schemas.microsoft.com/office/drawing/2014/main" id="{63D96482-A8BC-47C8-B822-8940482BEB4A}"/>
              </a:ext>
            </a:extLst>
          </p:cNvPr>
          <p:cNvSpPr/>
          <p:nvPr/>
        </p:nvSpPr>
        <p:spPr>
          <a:xfrm flipV="1">
            <a:off x="4768204" y="4915085"/>
            <a:ext cx="1053111" cy="550255"/>
          </a:xfrm>
          <a:prstGeom prst="bentArrow">
            <a:avLst>
              <a:gd name="adj1" fmla="val 25000"/>
              <a:gd name="adj2" fmla="val 32961"/>
              <a:gd name="adj3" fmla="val 25000"/>
              <a:gd name="adj4" fmla="val 437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="" xmlns:a16="http://schemas.microsoft.com/office/drawing/2014/main" id="{F62B8C8E-17B9-4A61-B98E-FDCCA0BBEC8A}"/>
              </a:ext>
            </a:extLst>
          </p:cNvPr>
          <p:cNvSpPr txBox="1">
            <a:spLocks/>
          </p:cNvSpPr>
          <p:nvPr/>
        </p:nvSpPr>
        <p:spPr>
          <a:xfrm>
            <a:off x="294533" y="5525583"/>
            <a:ext cx="5364212" cy="133241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dirty="0"/>
              <a:t>Tradeoff: </a:t>
            </a:r>
            <a:r>
              <a:rPr lang="en-US" sz="2000" dirty="0" err="1"/>
              <a:t>Uncomputing</a:t>
            </a:r>
            <a:r>
              <a:rPr lang="en-US" sz="2000" dirty="0"/>
              <a:t> requires extra gates, so</a:t>
            </a:r>
            <a:br>
              <a:rPr lang="en-US" sz="2000" dirty="0"/>
            </a:br>
            <a:r>
              <a:rPr lang="en-US" sz="2000" dirty="0"/>
              <a:t>when is it better to reclaim vs. retain for potential later use?</a:t>
            </a:r>
            <a:endParaRPr lang="en-US" sz="2000" u="sng" dirty="0"/>
          </a:p>
        </p:txBody>
      </p:sp>
      <p:sp>
        <p:nvSpPr>
          <p:cNvPr id="11" name="Oval 10">
            <a:extLst>
              <a:ext uri="{FF2B5EF4-FFF2-40B4-BE49-F238E27FC236}">
                <a16:creationId xmlns="" xmlns:a16="http://schemas.microsoft.com/office/drawing/2014/main" id="{EB9F53F4-0E9F-4186-97E1-F9500BD7072D}"/>
              </a:ext>
            </a:extLst>
          </p:cNvPr>
          <p:cNvSpPr/>
          <p:nvPr/>
        </p:nvSpPr>
        <p:spPr>
          <a:xfrm>
            <a:off x="10321223" y="4347510"/>
            <a:ext cx="547546" cy="349516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="" xmlns:a16="http://schemas.microsoft.com/office/drawing/2014/main" id="{FFBFAE3D-94DE-4C3D-BB73-438391C18BB6}"/>
              </a:ext>
            </a:extLst>
          </p:cNvPr>
          <p:cNvSpPr/>
          <p:nvPr/>
        </p:nvSpPr>
        <p:spPr>
          <a:xfrm>
            <a:off x="10314836" y="5200774"/>
            <a:ext cx="547546" cy="349516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46109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0C562A6-94A7-40AE-B0BE-7BFED89D9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Scheme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="" xmlns:a16="http://schemas.microsoft.com/office/drawing/2014/main" id="{8DDA9892-CBDC-4B75-B196-4AF89E1479F6}"/>
              </a:ext>
            </a:extLst>
          </p:cNvPr>
          <p:cNvSpPr txBox="1">
            <a:spLocks/>
          </p:cNvSpPr>
          <p:nvPr/>
        </p:nvSpPr>
        <p:spPr>
          <a:xfrm>
            <a:off x="250044" y="1481965"/>
            <a:ext cx="11160792" cy="46729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dirty="0"/>
              <a:t>Assume a classical circuit C can be decomposed into </a:t>
            </a:r>
            <a:r>
              <a:rPr lang="en-US" sz="2000" dirty="0" err="1"/>
              <a:t>subcircuits</a:t>
            </a:r>
            <a:r>
              <a:rPr lang="en-US" sz="2000" dirty="0"/>
              <a:t> C</a:t>
            </a:r>
            <a:r>
              <a:rPr lang="en-US" sz="2000" i="1" baseline="-25000" dirty="0"/>
              <a:t>i</a:t>
            </a:r>
            <a:r>
              <a:rPr lang="en-US" sz="2000" dirty="0"/>
              <a:t>, convert each to reversible R</a:t>
            </a:r>
            <a:r>
              <a:rPr lang="en-US" sz="2000" i="1" baseline="-25000" dirty="0"/>
              <a:t>i</a:t>
            </a:r>
            <a:r>
              <a:rPr lang="en-US" sz="2000" dirty="0"/>
              <a:t>.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8D7FDB75-ED09-4BAA-B5A0-207355E6BD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841" y="2261901"/>
            <a:ext cx="5213685" cy="138969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15BE3188-6B53-4EA0-B926-96E2EE5061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5356" y="3301789"/>
            <a:ext cx="4789139" cy="3213902"/>
          </a:xfrm>
          <a:prstGeom prst="rect">
            <a:avLst/>
          </a:prstGeom>
        </p:spPr>
      </p:pic>
      <p:sp>
        <p:nvSpPr>
          <p:cNvPr id="8" name="Arrow: Bent 7">
            <a:extLst>
              <a:ext uri="{FF2B5EF4-FFF2-40B4-BE49-F238E27FC236}">
                <a16:creationId xmlns="" xmlns:a16="http://schemas.microsoft.com/office/drawing/2014/main" id="{11283E34-1C97-4E90-88DA-F37A71E215FA}"/>
              </a:ext>
            </a:extLst>
          </p:cNvPr>
          <p:cNvSpPr/>
          <p:nvPr/>
        </p:nvSpPr>
        <p:spPr>
          <a:xfrm flipV="1">
            <a:off x="4839385" y="4077341"/>
            <a:ext cx="1053111" cy="550255"/>
          </a:xfrm>
          <a:prstGeom prst="bentArrow">
            <a:avLst>
              <a:gd name="adj1" fmla="val 25000"/>
              <a:gd name="adj2" fmla="val 32961"/>
              <a:gd name="adj3" fmla="val 25000"/>
              <a:gd name="adj4" fmla="val 437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90952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1306338-6C39-4173-B1E1-322061A01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Scheme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05BE32FC-7820-44F8-A836-BCEEAFF22B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0854" y="1502192"/>
            <a:ext cx="8250542" cy="2730330"/>
          </a:xfrm>
          <a:prstGeom prst="rect">
            <a:avLst/>
          </a:prstGeom>
        </p:spPr>
      </p:pic>
      <p:sp>
        <p:nvSpPr>
          <p:cNvPr id="5" name="Arrow: Bent 4">
            <a:extLst>
              <a:ext uri="{FF2B5EF4-FFF2-40B4-BE49-F238E27FC236}">
                <a16:creationId xmlns="" xmlns:a16="http://schemas.microsoft.com/office/drawing/2014/main" id="{81F8316B-DFF5-4BBB-8E3F-FE5CC6D35A14}"/>
              </a:ext>
            </a:extLst>
          </p:cNvPr>
          <p:cNvSpPr/>
          <p:nvPr/>
        </p:nvSpPr>
        <p:spPr>
          <a:xfrm flipV="1">
            <a:off x="584961" y="1607913"/>
            <a:ext cx="1053111" cy="550255"/>
          </a:xfrm>
          <a:prstGeom prst="bentArrow">
            <a:avLst>
              <a:gd name="adj1" fmla="val 25000"/>
              <a:gd name="adj2" fmla="val 32961"/>
              <a:gd name="adj3" fmla="val 25000"/>
              <a:gd name="adj4" fmla="val 437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A153444D-5324-41E8-9ADF-F2BD4E7D361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75596" y="4699833"/>
                <a:ext cx="11157142" cy="2158167"/>
              </a:xfrm>
              <a:prstGeom prst="rect">
                <a:avLst/>
              </a:prstGeom>
            </p:spPr>
            <p:txBody>
              <a:bodyPr/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dirty="0"/>
                  <a:t>Using this general scheme, any classical circuit with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2000" dirty="0"/>
                  <a:t> steps and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sz="2000" dirty="0"/>
                  <a:t> bits can be done reversibly in </a:t>
                </a:r>
                <a14:m>
                  <m:oMath xmlns:m="http://schemas.openxmlformats.org/officeDocument/2006/math">
                    <m:d>
                      <m:dPr>
                        <m:begChr m:val=""/>
                        <m:ctrlPr>
                          <a:rPr lang="en-US" sz="20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n-US" sz="20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en-US" sz="20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p>
                            <m:r>
                              <a:rPr lang="en-US" sz="200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US" sz="20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𝜀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sz="2000" dirty="0">
                    <a:solidFill>
                      <a:srgbClr val="0070C0"/>
                    </a:solidFill>
                  </a:rPr>
                  <a:t> </a:t>
                </a:r>
                <a:r>
                  <a:rPr lang="en-US" sz="2000" dirty="0"/>
                  <a:t>steps and </a:t>
                </a:r>
                <a14:m>
                  <m:oMath xmlns:m="http://schemas.openxmlformats.org/officeDocument/2006/math">
                    <m:d>
                      <m:dPr>
                        <m:begChr m:val=""/>
                        <m:ctrlPr>
                          <a:rPr lang="en-US" sz="20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n-US" sz="20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0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log</m:t>
                        </m:r>
                        <m:r>
                          <a:rPr lang="en-US" sz="20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sz="2000" dirty="0">
                    <a:solidFill>
                      <a:srgbClr val="0070C0"/>
                    </a:solidFill>
                  </a:rPr>
                  <a:t> </a:t>
                </a:r>
                <a:r>
                  <a:rPr lang="en-US" sz="2000" dirty="0"/>
                  <a:t>bits.  There may be more efficient implementations for a specific circuit.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sz="2000" dirty="0" err="1"/>
                  <a:t>Uncomputing</a:t>
                </a:r>
                <a:r>
                  <a:rPr lang="en-US" sz="2000" dirty="0"/>
                  <a:t> temporary qubits is more important in the quantum realm, because:</a:t>
                </a:r>
              </a:p>
              <a:p>
                <a:pPr lvl="1"/>
                <a:r>
                  <a:rPr lang="en-US" sz="1600" dirty="0"/>
                  <a:t>Qubits are more precious than bits.  Reducing storage is more important (for now) than reducing gates.</a:t>
                </a:r>
              </a:p>
              <a:p>
                <a:pPr lvl="1"/>
                <a:r>
                  <a:rPr lang="en-US" sz="1600" dirty="0"/>
                  <a:t>Temporary bits may be </a:t>
                </a:r>
                <a:r>
                  <a:rPr lang="en-US" sz="1600" b="1" dirty="0">
                    <a:solidFill>
                      <a:srgbClr val="C00000"/>
                    </a:solidFill>
                  </a:rPr>
                  <a:t>entangled</a:t>
                </a:r>
                <a:r>
                  <a:rPr lang="en-US" sz="1600" dirty="0"/>
                  <a:t> with output bits.  </a:t>
                </a:r>
                <a:br>
                  <a:rPr lang="en-US" sz="1600" dirty="0"/>
                </a:br>
                <a:r>
                  <a:rPr lang="en-US" sz="1600" dirty="0"/>
                  <a:t>Measuring them to reset, for use in later computation, can disturb the output bits.</a:t>
                </a:r>
              </a:p>
            </p:txBody>
          </p:sp>
        </mc:Choice>
        <mc:Fallback>
          <p:sp>
            <p:nvSpPr>
              <p:cNvPr id="6" name="Content Placeholder 2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A153444D-5324-41E8-9ADF-F2BD4E7D36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596" y="4699833"/>
                <a:ext cx="11157142" cy="2158167"/>
              </a:xfrm>
              <a:prstGeom prst="rect">
                <a:avLst/>
              </a:prstGeom>
              <a:blipFill>
                <a:blip r:embed="rId3"/>
                <a:stretch>
                  <a:fillRect l="-546" t="-118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4259576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5DF1F65-800E-4BD9-9EC6-0B0A2F45F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0889781-007F-4C02-A53E-D13BCC3B293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38200" y="1762125"/>
            <a:ext cx="10515600" cy="1626774"/>
          </a:xfrm>
        </p:spPr>
        <p:txBody>
          <a:bodyPr/>
          <a:lstStyle/>
          <a:p>
            <a:r>
              <a:rPr lang="en-US" dirty="0"/>
              <a:t>Any computation with an efficient </a:t>
            </a:r>
            <a:br>
              <a:rPr lang="en-US" dirty="0"/>
            </a:br>
            <a:r>
              <a:rPr lang="en-US" dirty="0"/>
              <a:t>classical circuit has an equivalent </a:t>
            </a:r>
            <a:br>
              <a:rPr lang="en-US" dirty="0"/>
            </a:br>
            <a:r>
              <a:rPr lang="en-US" dirty="0"/>
              <a:t>efficient quantum circuit.</a:t>
            </a:r>
          </a:p>
          <a:p>
            <a:r>
              <a:rPr lang="en-US" dirty="0"/>
              <a:t>Use reverse computation to unentangle and reuse </a:t>
            </a:r>
            <a:r>
              <a:rPr lang="en-US" dirty="0" err="1"/>
              <a:t>tmp</a:t>
            </a:r>
            <a:r>
              <a:rPr lang="en-US" dirty="0"/>
              <a:t> qubits.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81727B6B-1D76-4D95-934C-97EE32DD07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6213" y="1521022"/>
            <a:ext cx="5064282" cy="1304310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="" xmlns:a16="http://schemas.microsoft.com/office/drawing/2014/main" id="{7A8847CC-0A09-4E38-A924-F97F57E84B79}"/>
              </a:ext>
            </a:extLst>
          </p:cNvPr>
          <p:cNvSpPr txBox="1">
            <a:spLocks/>
          </p:cNvSpPr>
          <p:nvPr/>
        </p:nvSpPr>
        <p:spPr>
          <a:xfrm>
            <a:off x="838200" y="4309084"/>
            <a:ext cx="9997714" cy="190828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/>
              <a:t>Further reading:</a:t>
            </a:r>
          </a:p>
          <a:p>
            <a:pPr lvl="1"/>
            <a:r>
              <a:rPr lang="en-US" sz="1600" dirty="0"/>
              <a:t>John </a:t>
            </a:r>
            <a:r>
              <a:rPr lang="en-US" sz="1600" dirty="0" err="1"/>
              <a:t>Preskill</a:t>
            </a:r>
            <a:r>
              <a:rPr lang="en-US" sz="1600" dirty="0"/>
              <a:t> notes, Chapter 6</a:t>
            </a:r>
          </a:p>
          <a:p>
            <a:pPr lvl="1"/>
            <a:r>
              <a:rPr lang="en-US" sz="1600" dirty="0" err="1"/>
              <a:t>Vedral</a:t>
            </a:r>
            <a:r>
              <a:rPr lang="en-US" sz="1600" dirty="0"/>
              <a:t>, </a:t>
            </a:r>
            <a:r>
              <a:rPr lang="en-US" sz="1600" dirty="0" err="1"/>
              <a:t>Barenco</a:t>
            </a:r>
            <a:r>
              <a:rPr lang="en-US" sz="1600" dirty="0"/>
              <a:t>, and </a:t>
            </a:r>
            <a:r>
              <a:rPr lang="en-US" sz="1600" dirty="0" err="1"/>
              <a:t>Ekert</a:t>
            </a:r>
            <a:r>
              <a:rPr lang="en-US" sz="1600" dirty="0"/>
              <a:t>, </a:t>
            </a:r>
            <a:r>
              <a:rPr lang="en-US" sz="1600" b="1" dirty="0"/>
              <a:t>Quantum Networks for Elementary Arithmetic Operations</a:t>
            </a:r>
            <a:r>
              <a:rPr lang="en-US" sz="1600" dirty="0"/>
              <a:t>, </a:t>
            </a:r>
            <a:r>
              <a:rPr lang="en-US" sz="1600" i="1" dirty="0"/>
              <a:t>Physical Review A</a:t>
            </a:r>
            <a:r>
              <a:rPr lang="en-US" sz="1600" dirty="0"/>
              <a:t>, 54(1):147-153, 1996.</a:t>
            </a:r>
          </a:p>
          <a:p>
            <a:pPr lvl="1"/>
            <a:r>
              <a:rPr lang="en-US" sz="1600" dirty="0" err="1"/>
              <a:t>Barenco</a:t>
            </a:r>
            <a:r>
              <a:rPr lang="en-US" sz="1600" dirty="0"/>
              <a:t>, et al., </a:t>
            </a:r>
            <a:r>
              <a:rPr lang="en-US" sz="1600" b="1" dirty="0"/>
              <a:t>Elementary Gates for Quantum Computation</a:t>
            </a:r>
            <a:r>
              <a:rPr lang="en-US" sz="1600" dirty="0"/>
              <a:t>, </a:t>
            </a:r>
            <a:r>
              <a:rPr lang="en-US" sz="1600" i="1" dirty="0"/>
              <a:t>Physical Review A</a:t>
            </a:r>
            <a:r>
              <a:rPr lang="en-US" sz="1600" dirty="0"/>
              <a:t>, 52(5):3457-3467, 1995.</a:t>
            </a:r>
          </a:p>
          <a:p>
            <a:pPr marL="457200" lvl="1" indent="0">
              <a:buNone/>
            </a:pPr>
            <a:endParaRPr lang="en-US" sz="1600" dirty="0"/>
          </a:p>
        </p:txBody>
      </p:sp>
    </p:spTree>
    <p:extLst>
      <p:ext uri="{BB962C8B-B14F-4D97-AF65-F5344CB8AC3E}">
        <p14:creationId xmlns="" xmlns:p14="http://schemas.microsoft.com/office/powerpoint/2010/main" val="2541450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2EEB9F9-D0D2-4324-8A4B-09F86CAE6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Quantum Parallelism</a:t>
            </a: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1907705-3C57-4FBC-8AEE-255DDF4D2A86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158619" y="1535519"/>
                <a:ext cx="10515600" cy="366395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dirty="0"/>
                  <a:t>A typical transformation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US" sz="2400" dirty="0"/>
                  <a:t> :</a:t>
                </a:r>
              </a:p>
              <a:p>
                <a:pPr marL="0" indent="0">
                  <a:buNone/>
                </a:pPr>
                <a:r>
                  <a:rPr lang="en-US" sz="2400" dirty="0"/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sz="2400">
                        <a:latin typeface="Cambria Math" panose="02040503050406030204" pitchFamily="18" charset="0"/>
                      </a:rPr>
                      <m:t>:</m:t>
                    </m:r>
                    <m:d>
                      <m:dPr>
                        <m:begChr m:val=""/>
                        <m:endChr m:val="〉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2400">
                        <a:latin typeface="Cambria Math" panose="02040503050406030204" pitchFamily="18" charset="0"/>
                      </a:rPr>
                      <m:t>→</m:t>
                    </m:r>
                    <m:d>
                      <m:dPr>
                        <m:begChr m:val=""/>
                        <m:endChr m:val="〉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d>
                  </m:oMath>
                </a14:m>
                <a:endParaRPr lang="en-US" sz="2400" dirty="0"/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When this acts on a superposition, </a:t>
                </a:r>
                <a:br>
                  <a:rPr lang="en-US" sz="2400" dirty="0"/>
                </a:br>
                <a:r>
                  <a:rPr lang="en-US" sz="2400" dirty="0"/>
                  <a:t>it acts on each element of the superposition:</a:t>
                </a:r>
              </a:p>
              <a:p>
                <a:pPr marL="0" indent="0">
                  <a:buNone/>
                </a:pPr>
                <a:r>
                  <a:rPr lang="en-US" sz="2400" dirty="0"/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sz="2400">
                        <a:latin typeface="Cambria Math" panose="02040503050406030204" pitchFamily="18" charset="0"/>
                      </a:rPr>
                      <m:t>:</m:t>
                    </m:r>
                    <m:nary>
                      <m:naryPr>
                        <m:chr m:val="∑"/>
                        <m:limLoc m:val="undOvr"/>
                        <m:grow m:val="on"/>
                        <m:supHide m:val="on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</m:e>
                    </m:nary>
                    <m:d>
                      <m:dPr>
                        <m:begChr m:val=""/>
                        <m:endChr m:val="〉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>
                            <a:latin typeface="Cambria Math" panose="02040503050406030204" pitchFamily="18" charset="0"/>
                          </a:rPr>
                          <m:t>,0</m:t>
                        </m:r>
                      </m:e>
                    </m:d>
                    <m:r>
                      <a:rPr lang="en-US" sz="2400">
                        <a:latin typeface="Cambria Math" panose="02040503050406030204" pitchFamily="18" charset="0"/>
                      </a:rPr>
                      <m:t>→</m:t>
                    </m:r>
                    <m:nary>
                      <m:naryPr>
                        <m:chr m:val="∑"/>
                        <m:limLoc m:val="undOvr"/>
                        <m:grow m:val="on"/>
                        <m:supHide m:val="on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</m:e>
                    </m:nary>
                    <m:d>
                      <m:dPr>
                        <m:begChr m:val=""/>
                        <m:endChr m:val="〉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d>
                  </m:oMath>
                </a14:m>
                <a:endParaRPr lang="en-US" sz="2400" dirty="0"/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But if you measure </a:t>
                </a:r>
                <a14:m>
                  <m:oMath xmlns:m="http://schemas.openxmlformats.org/officeDocument/2006/math">
                    <m:d>
                      <m:dPr>
                        <m:begChr m:val=""/>
                        <m:endChr m:val="〉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d>
                  </m:oMath>
                </a14:m>
                <a:r>
                  <a:rPr lang="en-US" sz="2400" dirty="0"/>
                  <a:t>, you’re only going to get </a:t>
                </a:r>
                <a:r>
                  <a:rPr lang="en-US" sz="2400" u="sng" dirty="0"/>
                  <a:t>one value</a:t>
                </a:r>
                <a:r>
                  <a:rPr lang="en-US" sz="2400" dirty="0"/>
                  <a:t>.</a:t>
                </a:r>
                <a:br>
                  <a:rPr lang="en-US" sz="2400" dirty="0"/>
                </a:br>
                <a:r>
                  <a:rPr lang="en-US" sz="2400" dirty="0"/>
                  <a:t>So have to do other things to make this useful.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71907705-3C57-4FBC-8AEE-255DDF4D2A8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158619" y="1535519"/>
                <a:ext cx="10515600" cy="3663950"/>
              </a:xfrm>
              <a:blipFill>
                <a:blip r:embed="rId2"/>
                <a:stretch>
                  <a:fillRect l="-870" t="-3993" b="-224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449C950C-17CC-449B-9348-EC66896AE7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4489" y="1397925"/>
            <a:ext cx="6060208" cy="156081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7640" y="5074920"/>
            <a:ext cx="8244840" cy="4924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600" dirty="0" smtClean="0"/>
              <a:t>So have to do </a:t>
            </a:r>
            <a:r>
              <a:rPr lang="en-US" sz="2600" smtClean="0"/>
              <a:t>other things </a:t>
            </a:r>
            <a:r>
              <a:rPr lang="en-US" sz="2600" dirty="0" smtClean="0"/>
              <a:t>to make it useful.</a:t>
            </a:r>
            <a:endParaRPr lang="en-US" sz="2600" dirty="0"/>
          </a:p>
        </p:txBody>
      </p:sp>
    </p:spTree>
    <p:extLst>
      <p:ext uri="{BB962C8B-B14F-4D97-AF65-F5344CB8AC3E}">
        <p14:creationId xmlns="" xmlns:p14="http://schemas.microsoft.com/office/powerpoint/2010/main" val="36755584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5F9364C-4E01-4E2D-9DA3-DB83256137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Quantum Algorithm Strategies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="" xmlns:a16="http://schemas.microsoft.com/office/drawing/2014/main" id="{3F2C4E30-435D-41F5-BD9A-20D26C711AC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06814" y="1542051"/>
            <a:ext cx="10515600" cy="366395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Create </a:t>
            </a:r>
            <a:r>
              <a:rPr lang="en-US" sz="2400" u="sng" dirty="0"/>
              <a:t>superposition</a:t>
            </a:r>
            <a:r>
              <a:rPr lang="en-US" sz="2400" dirty="0"/>
              <a:t> of states (quantum parallelism)</a:t>
            </a:r>
          </a:p>
          <a:p>
            <a:pPr marL="0" indent="0">
              <a:buNone/>
            </a:pPr>
            <a:r>
              <a:rPr lang="en-US" sz="2400" dirty="0"/>
              <a:t>Apply transforms that </a:t>
            </a:r>
            <a:r>
              <a:rPr lang="en-US" sz="2400" b="1" dirty="0">
                <a:solidFill>
                  <a:schemeClr val="accent2"/>
                </a:solidFill>
              </a:rPr>
              <a:t>amplify</a:t>
            </a:r>
            <a:r>
              <a:rPr lang="en-US" sz="2400" dirty="0"/>
              <a:t> desirable values and </a:t>
            </a:r>
            <a:r>
              <a:rPr lang="en-US" sz="2400" dirty="0">
                <a:solidFill>
                  <a:srgbClr val="C00000"/>
                </a:solidFill>
              </a:rPr>
              <a:t>diminish</a:t>
            </a:r>
            <a:r>
              <a:rPr lang="en-US" sz="2400" dirty="0"/>
              <a:t> unwanted values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Measure to get desired value with high probability.</a:t>
            </a:r>
          </a:p>
          <a:p>
            <a:pPr lvl="1"/>
            <a:r>
              <a:rPr lang="en-US" sz="2000" dirty="0"/>
              <a:t>Typically, execute many times (“shots”) to identify high-probability value(s).</a:t>
            </a:r>
          </a:p>
          <a:p>
            <a:r>
              <a:rPr lang="en-US" sz="2400" dirty="0"/>
              <a:t>Repeat calculation to learn about relationships among values.</a:t>
            </a:r>
          </a:p>
          <a:p>
            <a:r>
              <a:rPr lang="en-US" sz="2000" dirty="0"/>
              <a:t>Measurements can yield information about the properties of values</a:t>
            </a:r>
          </a:p>
        </p:txBody>
      </p:sp>
    </p:spTree>
    <p:extLst>
      <p:ext uri="{BB962C8B-B14F-4D97-AF65-F5344CB8AC3E}">
        <p14:creationId xmlns="" xmlns:p14="http://schemas.microsoft.com/office/powerpoint/2010/main" val="2768348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D88FCA0-E150-48DF-9062-81F28A8AE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Quantum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1CE2C06-50F8-47A7-A347-5FFD42AB806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Deutsch</a:t>
            </a:r>
          </a:p>
          <a:p>
            <a:r>
              <a:rPr lang="en-US" dirty="0"/>
              <a:t>Phase Change for a Subset of Basis Vectors</a:t>
            </a:r>
          </a:p>
          <a:p>
            <a:r>
              <a:rPr lang="en-US" dirty="0"/>
              <a:t>Deutsch-</a:t>
            </a:r>
            <a:r>
              <a:rPr lang="en-US" dirty="0" err="1"/>
              <a:t>Josza</a:t>
            </a:r>
            <a:endParaRPr lang="en-US" dirty="0"/>
          </a:p>
          <a:p>
            <a:r>
              <a:rPr lang="en-US" dirty="0"/>
              <a:t>Simon</a:t>
            </a:r>
          </a:p>
        </p:txBody>
      </p:sp>
    </p:spTree>
    <p:extLst>
      <p:ext uri="{BB962C8B-B14F-4D97-AF65-F5344CB8AC3E}">
        <p14:creationId xmlns="" xmlns:p14="http://schemas.microsoft.com/office/powerpoint/2010/main" val="3293307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53ABB94-93CB-4DA4-8DDF-A6122640C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Deutsch Algorithm</a:t>
            </a: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00089089-5C99-4C98-804D-816157A79096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279704" y="1548582"/>
                <a:ext cx="10515600" cy="406153"/>
              </a:xfrm>
              <a:solidFill>
                <a:schemeClr val="accent3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000" dirty="0">
                    <a:latin typeface="Franklin Gothic Heavy" panose="020B0903020102020204" pitchFamily="34" charset="0"/>
                  </a:rPr>
                  <a:t>Problem: </a:t>
                </a:r>
                <a:r>
                  <a:rPr lang="en-US" sz="2000" dirty="0"/>
                  <a:t>Given a Boolean function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000">
                        <a:latin typeface="Cambria Math" panose="02040503050406030204" pitchFamily="18" charset="0"/>
                      </a:rPr>
                      <m:t>: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>
                            <a:latin typeface="Cambria Math" panose="02040503050406030204" pitchFamily="18" charset="0"/>
                          </a:rPr>
                          <m:t>ℤ</m:t>
                        </m:r>
                      </m:e>
                      <m:sub>
                        <m:r>
                          <a:rPr lang="en-US" sz="200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>
                        <a:latin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>
                            <a:latin typeface="Cambria Math" panose="02040503050406030204" pitchFamily="18" charset="0"/>
                          </a:rPr>
                          <m:t>ℤ</m:t>
                        </m:r>
                      </m:e>
                      <m:sub>
                        <m:r>
                          <a:rPr lang="en-US" sz="200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/>
                  <a:t>, determine whether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000" dirty="0"/>
                  <a:t> is constant.</a:t>
                </a:r>
              </a:p>
            </p:txBody>
          </p:sp>
        </mc:Choice>
        <mc:Fallback>
          <p:sp>
            <p:nvSpPr>
              <p:cNvPr id="4" name="Content Placeholder 2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00089089-5C99-4C98-804D-816157A7909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279704" y="1548582"/>
                <a:ext cx="10515600" cy="406153"/>
              </a:xfrm>
              <a:blipFill>
                <a:blip r:embed="rId2"/>
                <a:stretch>
                  <a:fillRect l="-579" t="-13043" b="-14493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08786AB1-50F0-4C48-B0EA-FE5F9A3154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7129" y="2247209"/>
            <a:ext cx="3229474" cy="1109704"/>
          </a:xfrm>
          <a:prstGeom prst="rect">
            <a:avLst/>
          </a:prstGeom>
        </p:spPr>
      </p:pic>
      <mc:AlternateContent xmlns:mc="http://schemas.openxmlformats.org/markup-compatibility/2006">
        <mc:Choice xmlns="" xmlns:a14="http://schemas.microsoft.com/office/drawing/2010/main"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CE42AC01-F358-45EB-B3FD-A3BC6071BA1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79704" y="6367947"/>
                <a:ext cx="10515600" cy="358642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/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sz="2000" dirty="0"/>
                  <a:t>Requires only a single call to black box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sz="200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US" sz="2000" dirty="0"/>
                  <a:t>, while classical algorithm requires two calls.</a:t>
                </a:r>
              </a:p>
            </p:txBody>
          </p:sp>
        </mc:Choice>
        <mc:Fallback>
          <p:sp>
            <p:nvSpPr>
              <p:cNvPr id="7" name="Content Placeholder 2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CE42AC01-F358-45EB-B3FD-A3BC6071BA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704" y="6367947"/>
                <a:ext cx="10515600" cy="358642"/>
              </a:xfrm>
              <a:prstGeom prst="rect">
                <a:avLst/>
              </a:prstGeom>
              <a:blipFill>
                <a:blip r:embed="rId4"/>
                <a:stretch>
                  <a:fillRect l="-638" t="-17241" b="-362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B017C26-58A5-4ADE-89F5-5EAD44141D58}"/>
                  </a:ext>
                </a:extLst>
              </p:cNvPr>
              <p:cNvSpPr txBox="1"/>
              <p:nvPr/>
            </p:nvSpPr>
            <p:spPr>
              <a:xfrm>
                <a:off x="325397" y="2606270"/>
                <a:ext cx="8768491" cy="3353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Apply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US" sz="2400" dirty="0"/>
                  <a:t> to the input state </a:t>
                </a:r>
                <a14:m>
                  <m:oMath xmlns:m="http://schemas.openxmlformats.org/officeDocument/2006/math">
                    <m:d>
                      <m:dPr>
                        <m:begChr m:val=""/>
                        <m:endChr m:val="〉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>
                            <a:latin typeface="Cambria Math" panose="02040503050406030204" pitchFamily="18" charset="0"/>
                          </a:rPr>
                          <m:t>|+</m:t>
                        </m:r>
                      </m:e>
                    </m:d>
                    <m:d>
                      <m:dPr>
                        <m:begChr m:val=""/>
                        <m:endChr m:val="〉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>
                            <a:latin typeface="Cambria Math" panose="02040503050406030204" pitchFamily="18" charset="0"/>
                          </a:rPr>
                          <m:t>|−</m:t>
                        </m:r>
                      </m:e>
                    </m:d>
                  </m:oMath>
                </a14:m>
                <a:r>
                  <a:rPr lang="en-US" sz="2400" dirty="0"/>
                  <a:t>.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is constant, then output is </a:t>
                </a:r>
                <a14:m>
                  <m:oMath xmlns:m="http://schemas.openxmlformats.org/officeDocument/2006/math">
                    <m:d>
                      <m:dPr>
                        <m:begChr m:val=""/>
                        <m:endChr m:val="〉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>
                            <a:latin typeface="Cambria Math" panose="02040503050406030204" pitchFamily="18" charset="0"/>
                          </a:rPr>
                          <m:t>|+</m:t>
                        </m:r>
                      </m:e>
                    </m:d>
                    <m:d>
                      <m:dPr>
                        <m:begChr m:val=""/>
                        <m:endChr m:val="〉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>
                            <a:latin typeface="Cambria Math" panose="02040503050406030204" pitchFamily="18" charset="0"/>
                          </a:rPr>
                          <m:t>|−</m:t>
                        </m:r>
                      </m:e>
                    </m:d>
                  </m:oMath>
                </a14:m>
                <a:r>
                  <a:rPr lang="en-US" sz="2400" dirty="0"/>
                  <a:t>.</a:t>
                </a:r>
              </a:p>
              <a:p>
                <a:r>
                  <a:rPr lang="en-US" sz="2400" dirty="0"/>
                  <a:t>If not, output is </a:t>
                </a:r>
                <a14:m>
                  <m:oMath xmlns:m="http://schemas.openxmlformats.org/officeDocument/2006/math">
                    <m:d>
                      <m:dPr>
                        <m:begChr m:val=""/>
                        <m:endChr m:val="〉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</m:e>
                    </m:d>
                    <m:d>
                      <m:dPr>
                        <m:begChr m:val=""/>
                        <m:endChr m:val="〉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>
                            <a:latin typeface="Cambria Math" panose="02040503050406030204" pitchFamily="18" charset="0"/>
                          </a:rPr>
                          <m:t>|−</m:t>
                        </m:r>
                      </m:e>
                    </m:d>
                  </m:oMath>
                </a14:m>
                <a:r>
                  <a:rPr lang="en-US" sz="2400" dirty="0"/>
                  <a:t>.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Apply Hadamard to first qubit and measure:  1 if constant, 0 if not.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(Details on next slides.)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CB017C26-58A5-4ADE-89F5-5EAD44141D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397" y="2606270"/>
                <a:ext cx="8768491" cy="3353610"/>
              </a:xfrm>
              <a:prstGeom prst="rect">
                <a:avLst/>
              </a:prstGeom>
              <a:blipFill>
                <a:blip r:embed="rId5"/>
                <a:stretch>
                  <a:fillRect l="-1042" t="-17818" r="-1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6019800" y="4419600"/>
            <a:ext cx="335280" cy="52322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0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7833360" y="4419600"/>
            <a:ext cx="335280" cy="52322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1</a:t>
            </a:r>
            <a:endParaRPr lang="en-US" sz="2800" dirty="0"/>
          </a:p>
        </p:txBody>
      </p:sp>
    </p:spTree>
    <p:extLst>
      <p:ext uri="{BB962C8B-B14F-4D97-AF65-F5344CB8AC3E}">
        <p14:creationId xmlns="" xmlns:p14="http://schemas.microsoft.com/office/powerpoint/2010/main" val="1345828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08A5A96D-B6F0-4AFC-9DDD-2A1B087756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098" y="435034"/>
            <a:ext cx="10791804" cy="598793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505213" y="320682"/>
            <a:ext cx="3906982" cy="923330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ym typeface="Symbol"/>
              </a:rPr>
              <a:t> Denotes addition modulo 2 without carrying (same as bit-wise XOR), i.e.</a:t>
            </a:r>
          </a:p>
          <a:p>
            <a:r>
              <a:rPr lang="en-US" dirty="0" smtClean="0">
                <a:sym typeface="Symbol"/>
              </a:rPr>
              <a:t>f(x): |x&gt;|y&gt; </a:t>
            </a:r>
            <a:r>
              <a:rPr lang="en-US" dirty="0" smtClean="0">
                <a:sym typeface="Wingdings" pitchFamily="2" charset="2"/>
              </a:rPr>
              <a:t> |x&gt;|y </a:t>
            </a:r>
            <a:r>
              <a:rPr lang="en-US" dirty="0" smtClean="0">
                <a:sym typeface="Symbol"/>
              </a:rPr>
              <a:t> f(x)&gt;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63628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CA35B5D8-0945-48AF-AAED-3C2A99FDD8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4417" y="4510986"/>
            <a:ext cx="7904967" cy="182650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3835D3FE-C91D-43A9-A3AD-C46505ADFC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056" y="540453"/>
            <a:ext cx="10554168" cy="323977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48025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AE1FDD8-EA84-4725-A303-81A171853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Deutsch’s Problem (V2)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396240" y="1762125"/>
            <a:ext cx="10515600" cy="3663950"/>
          </a:xfrm>
        </p:spPr>
        <p:txBody>
          <a:bodyPr/>
          <a:lstStyle/>
          <a:p>
            <a:r>
              <a:rPr lang="en-US" dirty="0" smtClean="0"/>
              <a:t>Consider f(x): Z</a:t>
            </a:r>
            <a:r>
              <a:rPr lang="en-US" baseline="-25000" dirty="0" smtClean="0"/>
              <a:t>2 </a:t>
            </a:r>
            <a:r>
              <a:rPr lang="en-US" dirty="0" smtClean="0">
                <a:sym typeface="Wingdings" pitchFamily="2" charset="2"/>
              </a:rPr>
              <a:t> Z</a:t>
            </a:r>
            <a:r>
              <a:rPr lang="en-US" baseline="-25000" dirty="0" smtClean="0">
                <a:sym typeface="Wingdings" pitchFamily="2" charset="2"/>
              </a:rPr>
              <a:t>2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smtClean="0"/>
              <a:t>options: 2 constant, 2 not</a:t>
            </a:r>
          </a:p>
          <a:p>
            <a:r>
              <a:rPr lang="en-US" dirty="0" smtClean="0"/>
              <a:t>Assume unitary </a:t>
            </a:r>
            <a:r>
              <a:rPr lang="en-US" dirty="0" err="1" smtClean="0"/>
              <a:t>U</a:t>
            </a:r>
            <a:r>
              <a:rPr lang="en-US" baseline="-25000" dirty="0" err="1" smtClean="0"/>
              <a:t>f</a:t>
            </a:r>
            <a:r>
              <a:rPr lang="en-US" dirty="0" smtClean="0"/>
              <a:t> exist </a:t>
            </a:r>
            <a:r>
              <a:rPr lang="en-US" dirty="0" err="1" smtClean="0"/>
              <a:t>s.t</a:t>
            </a:r>
            <a:r>
              <a:rPr lang="en-US" dirty="0" smtClean="0"/>
              <a:t>. </a:t>
            </a:r>
            <a:r>
              <a:rPr lang="en-US" dirty="0" err="1" smtClean="0"/>
              <a:t>U</a:t>
            </a:r>
            <a:r>
              <a:rPr lang="en-US" baseline="-25000" dirty="0" err="1" smtClean="0"/>
              <a:t>f</a:t>
            </a:r>
            <a:r>
              <a:rPr lang="en-US" dirty="0" smtClean="0"/>
              <a:t>(|x&gt;|y&gt;)=|x&gt;|</a:t>
            </a:r>
            <a:r>
              <a:rPr lang="en-US" dirty="0" err="1" smtClean="0"/>
              <a:t>y</a:t>
            </a:r>
            <a:r>
              <a:rPr lang="en-US" dirty="0" err="1" smtClean="0">
                <a:sym typeface="Symbol"/>
              </a:rPr>
              <a:t>f</a:t>
            </a:r>
            <a:r>
              <a:rPr lang="en-US" dirty="0" smtClean="0">
                <a:sym typeface="Symbol"/>
              </a:rPr>
              <a:t>(x)&gt;</a:t>
            </a:r>
          </a:p>
          <a:p>
            <a:r>
              <a:rPr lang="en-US" dirty="0" smtClean="0">
                <a:sym typeface="Symbol"/>
              </a:rPr>
              <a:t>Could construct 4 different circuits</a:t>
            </a:r>
          </a:p>
          <a:p>
            <a:r>
              <a:rPr lang="en-US" dirty="0" smtClean="0">
                <a:sym typeface="Symbol"/>
              </a:rPr>
              <a:t>Could run </a:t>
            </a:r>
            <a:r>
              <a:rPr lang="en-US" dirty="0" err="1" smtClean="0">
                <a:sym typeface="Symbol"/>
              </a:rPr>
              <a:t>U</a:t>
            </a:r>
            <a:r>
              <a:rPr lang="en-US" baseline="-25000" dirty="0" err="1" smtClean="0">
                <a:sym typeface="Symbol"/>
              </a:rPr>
              <a:t>f</a:t>
            </a:r>
            <a:r>
              <a:rPr lang="en-US" dirty="0" smtClean="0">
                <a:sym typeface="Symbol"/>
              </a:rPr>
              <a:t> on |0&gt;|0&gt; and |1&gt;|0&gt; </a:t>
            </a:r>
            <a:r>
              <a:rPr lang="en-US" dirty="0" smtClean="0">
                <a:sym typeface="Wingdings" pitchFamily="2" charset="2"/>
              </a:rPr>
              <a:t> same cost as classical</a:t>
            </a:r>
          </a:p>
          <a:p>
            <a:r>
              <a:rPr lang="en-US" dirty="0" smtClean="0">
                <a:sym typeface="Wingdings" pitchFamily="2" charset="2"/>
              </a:rPr>
              <a:t>Instead, create superposition to test “both states” at once:</a:t>
            </a:r>
          </a:p>
          <a:p>
            <a:pPr lvl="1"/>
            <a:r>
              <a:rPr lang="en-US" dirty="0" err="1" smtClean="0">
                <a:sym typeface="Wingdings" pitchFamily="2" charset="2"/>
              </a:rPr>
              <a:t>U</a:t>
            </a:r>
            <a:r>
              <a:rPr lang="en-US" baseline="-25000" dirty="0" err="1" smtClean="0">
                <a:sym typeface="Wingdings" pitchFamily="2" charset="2"/>
              </a:rPr>
              <a:t>f</a:t>
            </a:r>
            <a:r>
              <a:rPr lang="en-US" dirty="0" smtClean="0">
                <a:sym typeface="Wingdings" pitchFamily="2" charset="2"/>
              </a:rPr>
              <a:t>(H</a:t>
            </a:r>
            <a:r>
              <a:rPr lang="en-US" dirty="0" smtClean="0">
                <a:sym typeface="Symbol"/>
              </a:rPr>
              <a:t>|1&gt;)(|0&gt;0&gt;)= 1/2|0&gt;|f(0)&gt; + 1/2|1&gt;|f(1)&gt;</a:t>
            </a:r>
          </a:p>
          <a:p>
            <a:r>
              <a:rPr lang="en-US" dirty="0" smtClean="0">
                <a:sym typeface="Symbol"/>
              </a:rPr>
              <a:t>But we need a single </a:t>
            </a:r>
            <a:r>
              <a:rPr lang="en-US" dirty="0" err="1" smtClean="0">
                <a:sym typeface="Symbol"/>
              </a:rPr>
              <a:t>U</a:t>
            </a:r>
            <a:r>
              <a:rPr lang="en-US" baseline="-25000" dirty="0" err="1" smtClean="0">
                <a:sym typeface="Symbol"/>
              </a:rPr>
              <a:t>f</a:t>
            </a:r>
            <a:r>
              <a:rPr lang="en-US" dirty="0" smtClean="0">
                <a:sym typeface="Symbol"/>
              </a:rPr>
              <a:t>: So try NOT, then </a:t>
            </a:r>
            <a:r>
              <a:rPr lang="en-US" dirty="0" err="1" smtClean="0">
                <a:sym typeface="Symbol"/>
              </a:rPr>
              <a:t>Hadamard</a:t>
            </a:r>
            <a:r>
              <a:rPr lang="en-US" dirty="0" smtClean="0">
                <a:sym typeface="Symbol"/>
              </a:rPr>
              <a:t> on both </a:t>
            </a:r>
            <a:r>
              <a:rPr lang="en-US" dirty="0" err="1" smtClean="0">
                <a:sym typeface="Symbol"/>
              </a:rPr>
              <a:t>regs</a:t>
            </a:r>
            <a:r>
              <a:rPr lang="en-US" dirty="0" smtClean="0">
                <a:sym typeface="Symbol"/>
              </a:rPr>
              <a:t>:</a:t>
            </a:r>
            <a:r>
              <a:rPr lang="en-US" dirty="0">
                <a:sym typeface="Symbol"/>
              </a:rPr>
              <a:t/>
            </a:r>
            <a:br>
              <a:rPr lang="en-US" dirty="0">
                <a:sym typeface="Symbol"/>
              </a:rPr>
            </a:br>
            <a:r>
              <a:rPr lang="en-US" dirty="0" smtClean="0">
                <a:sym typeface="Symbol"/>
              </a:rPr>
              <a:t>(HH)(XX)(|0&gt;|0&gt;)=(HH)(|1&gt;|1&gt;)</a:t>
            </a:r>
            <a:br>
              <a:rPr lang="en-US" dirty="0" smtClean="0">
                <a:sym typeface="Symbol"/>
              </a:rPr>
            </a:br>
            <a:r>
              <a:rPr lang="en-US" dirty="0" smtClean="0">
                <a:sym typeface="Symbol"/>
              </a:rPr>
              <a:t>	= (1/2|0&gt;  1/2|1&gt;)(1/2|0&gt;  1/2|1&gt;)</a:t>
            </a:r>
            <a:br>
              <a:rPr lang="en-US" dirty="0" smtClean="0">
                <a:sym typeface="Symbol"/>
              </a:rPr>
            </a:br>
            <a:r>
              <a:rPr lang="en-US" dirty="0" smtClean="0">
                <a:sym typeface="Symbol"/>
              </a:rPr>
              <a:t>	= 1/2(|0&gt;||0&gt;  |0&gt;|1&gt;  |1&gt;|0&gt; + |1&gt;|1&gt;)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9286239" y="308186"/>
          <a:ext cx="2905761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8587"/>
                <a:gridCol w="968587"/>
                <a:gridCol w="968587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x=0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x=1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</a:t>
                      </a:r>
                      <a:r>
                        <a:rPr lang="en-US" baseline="-25000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</a:t>
                      </a:r>
                      <a:r>
                        <a:rPr lang="en-US" baseline="-25000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</a:t>
                      </a:r>
                      <a:r>
                        <a:rPr lang="en-US" baseline="-25000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</a:t>
                      </a:r>
                      <a:r>
                        <a:rPr lang="en-US" baseline="-25000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6090" name="AutoShape 10" descr="data:image/png;base64,iVBORw0KGgoAAAANSUhEUgAAAIwAAAB7CAYAAACmV2ifAAAABHNCSVQICAgIfAhkiAAAAAlwSFlzAAALEgAACxIB0t1+/AAAADh0RVh0U29mdHdhcmUAbWF0cGxvdGxpYiB2ZXJzaW9uMy4xLjIsIGh0dHA6Ly9tYXRwbG90bGliLm9yZy8li6FKAAAFaklEQVR4nO3dzUtUbRjH8d+YTTItAhssyxaJWThpUC2sqDFImBbhpsygwBAcF/UfVJtASFy4MKhduwmSIhdmtKgho40UhUUKRQ1BiyQJerOiu0VP82QvT10+ZzynOd8PzObMnOE+8OU+RxdzRZxzTsAfKvF7Afi7EAxMCAYmBAMTgoEJwcCEYGBCMDAhGJgQDEwIBiYEAxOCgQnBwIRgYEIwMCEYmBAMTAgGJgQDE4KBCcHAhGBgQjAwIRiYEAxMCAYmBAMTgoEJwcCEYGBCMDAhGJgQDEwIBiYE842XL1+qq6tLFRUVisVi2rJli0ZGRvxeVqAQzD+cc2ppadGFCxfU29urwcFBxeNxNTc36/bt234vLzgcnHPODQ4OOkluaGgof2x6etrV1NS4nTt3+riyYAnFDvPp0yf19vZq1apVKisr07p165TNZrV69Wp1dnZKki5evKjFixcrlUrlz4tGo2pra9OVK1f0+vVrv5YfKKEIpqOjQ8ePH1c6ndalS5fU2tqqffv26dGjR9qwYYMkaWxsTIlEQpFIZMa5a9eu1cePH/XgwQM/lh44pX4voNAymYzOnDmja9euKZlMSpK2b9+uW7du6fz581q/fr0k6cWLF6qrq/vh/PLy8vz7CMEO093drVQqlY/lq5qaGs2fP18NDQ2m73v8+LGSyaRqa2tVX1+v69eve7ncn4pEIgV//amiDubp06caGxvTnj17fngvl8spkUhowYIFkr7sJFNTUz987uvO8nWnSafT2rt3ryYmJnT69Gm1tbXp/fv3BbyKYCn6YCRp6dKlM46/fftW2Ww2fzuSpEQiofv378t9N3rh3r17Ki0t1Zo1azQ5OamRkRF1dHRIkjZv3qxly5bp6tWrBb0O51zBX3+qqIOJx+OSpImJiRnHe3p69OzZs/wDryS1tLRocnJSly9fzh/78OGDzp49qx07dmjhwoXK5XJasmRJfleSpJUrV+rJkycFvpLgKOqH3urqajU0NKi7u1vl5eVavny5BgYGNDQ0JEkzgtm1a5e2bt2qgwcPqqenR5WVlerv71cul1Mmk/HrEoJnrv7h45fx8XHX1NTkYrGYW7FihTty5Ig7ceKEmzdvnnvz5s2Mz05NTbnOzk4Xj8ddWVmZ27Rpk8tms/n3nz9/7mKxmHv37l3+2MaNG93w8PCcXY/fij6Yn9m/f7+rr6+f1bnNzc3u5MmTzjnnbty44SorK9309LSXywu0or4l/cro6KgaGxtnde6pU6fU3t6uvr4+RaNRZTIZRaNRj1cYXBHnwjWR7dWrV1q0aJH6+vp0+PBhv5fz1wldMPh/ivrPaniPYGBCMDAhGJgQDEwIBiYEAxOCgQnBwIRgYEIwMCEYmBAMTAgGJgQDE4KBCcHAhGBgQjAwIRiYEAxMCAYmBAMTgoEJwcCEYGBCMDAhGJgQDEwIBiYE8x0mmvw3gvmGY6LJ7/n6g2kBw0ST3wvNDsNEE2+EJhgmmngjFL+iyUQT74Rih/F6osmxY8dUW1urkpISDQwMeLnUn2KayRwqxESTVCql4eFhbdu2rYArD6ZQBCN5N9FE+jLFpLq6usAr/5djmsnc8XqiSdgV/UMvE008Nlf/8PGTlxNNvpVMJt25c+fm4hICI7Q/HX/gwAHduXNHd+/enfV3NDU16dChQ9q9e7eHKwu2on+G+ZXR0dEZtyOLo0ePqqqqSjdv3lQ6nVZVVZUePnzo8QqDKZQ7DBNNZi+UwWD2QntLwuwQDEwIBiYEAxOCgQnBwIRgYEIwMCEYmBAMTAgGJgQDE4KBCcHAhGBgQjAwIRiYEAxMCAYmBAMTgoEJwcCEYGBCMDAhGJh8BnqhwqrENv98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2" name="Picture 11" descr="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9880" y="2333787"/>
            <a:ext cx="1491615" cy="4373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33551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AE1FDD8-EA84-4725-A303-81A171853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Deutsch’s Problem (V2)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228600" y="1762125"/>
            <a:ext cx="11963400" cy="3663950"/>
          </a:xfrm>
        </p:spPr>
        <p:txBody>
          <a:bodyPr/>
          <a:lstStyle/>
          <a:p>
            <a:r>
              <a:rPr lang="en-US" dirty="0" smtClean="0">
                <a:sym typeface="Symbol"/>
              </a:rPr>
              <a:t>We have: (HH)(XX)(|0&gt;|0&gt;)=</a:t>
            </a:r>
            <a:br>
              <a:rPr lang="en-US" dirty="0" smtClean="0">
                <a:sym typeface="Symbol"/>
              </a:rPr>
            </a:br>
            <a:r>
              <a:rPr lang="en-US" dirty="0" smtClean="0">
                <a:sym typeface="Symbol"/>
              </a:rPr>
              <a:t>	 		1/2(|0&gt;||0&gt;  |1&gt;|0&gt;  |0&gt;|1&gt; + |1&gt;|1&gt;)</a:t>
            </a:r>
          </a:p>
          <a:p>
            <a:r>
              <a:rPr lang="en-US" dirty="0" smtClean="0">
                <a:sym typeface="Symbol"/>
              </a:rPr>
              <a:t>Applied to </a:t>
            </a:r>
            <a:r>
              <a:rPr lang="en-US" dirty="0" err="1" smtClean="0">
                <a:sym typeface="Symbol"/>
              </a:rPr>
              <a:t>U</a:t>
            </a:r>
            <a:r>
              <a:rPr lang="en-US" baseline="-25000" dirty="0" err="1" smtClean="0">
                <a:sym typeface="Symbol"/>
              </a:rPr>
              <a:t>f</a:t>
            </a:r>
            <a:r>
              <a:rPr lang="en-US" dirty="0" smtClean="0">
                <a:sym typeface="Symbol"/>
              </a:rPr>
              <a:t>, by linearity, we get:</a:t>
            </a:r>
            <a:br>
              <a:rPr lang="en-US" dirty="0" smtClean="0">
                <a:sym typeface="Symbol"/>
              </a:rPr>
            </a:br>
            <a:r>
              <a:rPr lang="en-US" dirty="0" smtClean="0">
                <a:sym typeface="Symbol"/>
              </a:rPr>
              <a:t>	 1/2(</a:t>
            </a:r>
            <a:r>
              <a:rPr lang="en-US" dirty="0" err="1" smtClean="0">
                <a:sym typeface="Symbol"/>
              </a:rPr>
              <a:t>U</a:t>
            </a:r>
            <a:r>
              <a:rPr lang="en-US" baseline="-25000" dirty="0" err="1" smtClean="0">
                <a:sym typeface="Symbol"/>
              </a:rPr>
              <a:t>f</a:t>
            </a:r>
            <a:r>
              <a:rPr lang="en-US" baseline="-25000" dirty="0" smtClean="0">
                <a:sym typeface="Symbol"/>
              </a:rPr>
              <a:t> </a:t>
            </a:r>
            <a:r>
              <a:rPr lang="en-US" dirty="0" smtClean="0">
                <a:sym typeface="Symbol"/>
              </a:rPr>
              <a:t>|0&gt;||0&gt;  </a:t>
            </a:r>
            <a:r>
              <a:rPr lang="en-US" dirty="0" err="1" smtClean="0">
                <a:sym typeface="Symbol"/>
              </a:rPr>
              <a:t>U</a:t>
            </a:r>
            <a:r>
              <a:rPr lang="en-US" baseline="-25000" dirty="0" err="1" smtClean="0">
                <a:sym typeface="Symbol"/>
              </a:rPr>
              <a:t>f</a:t>
            </a:r>
            <a:r>
              <a:rPr lang="en-US" baseline="-25000" dirty="0" smtClean="0">
                <a:sym typeface="Symbol"/>
              </a:rPr>
              <a:t> </a:t>
            </a:r>
            <a:r>
              <a:rPr lang="en-US" dirty="0" smtClean="0">
                <a:sym typeface="Symbol"/>
              </a:rPr>
              <a:t>|1&gt;|0&gt;  </a:t>
            </a:r>
            <a:r>
              <a:rPr lang="en-US" dirty="0" err="1" smtClean="0">
                <a:sym typeface="Symbol"/>
              </a:rPr>
              <a:t>U</a:t>
            </a:r>
            <a:r>
              <a:rPr lang="en-US" baseline="-25000" dirty="0" err="1" smtClean="0">
                <a:sym typeface="Symbol"/>
              </a:rPr>
              <a:t>f</a:t>
            </a:r>
            <a:r>
              <a:rPr lang="en-US" baseline="-25000" dirty="0" smtClean="0">
                <a:sym typeface="Symbol"/>
              </a:rPr>
              <a:t> </a:t>
            </a:r>
            <a:r>
              <a:rPr lang="en-US" dirty="0" smtClean="0">
                <a:sym typeface="Symbol"/>
              </a:rPr>
              <a:t>|0&gt;|1&gt; + </a:t>
            </a:r>
            <a:r>
              <a:rPr lang="en-US" dirty="0" err="1" smtClean="0">
                <a:sym typeface="Symbol"/>
              </a:rPr>
              <a:t>U</a:t>
            </a:r>
            <a:r>
              <a:rPr lang="en-US" baseline="-25000" dirty="0" err="1" smtClean="0">
                <a:sym typeface="Symbol"/>
              </a:rPr>
              <a:t>f</a:t>
            </a:r>
            <a:r>
              <a:rPr lang="en-US" baseline="-25000" dirty="0" smtClean="0">
                <a:sym typeface="Symbol"/>
              </a:rPr>
              <a:t> </a:t>
            </a:r>
            <a:r>
              <a:rPr lang="en-US" dirty="0" smtClean="0">
                <a:sym typeface="Symbol"/>
              </a:rPr>
              <a:t>|1&gt;|1&gt;) =</a:t>
            </a:r>
            <a:br>
              <a:rPr lang="en-US" dirty="0" smtClean="0">
                <a:sym typeface="Symbol"/>
              </a:rPr>
            </a:br>
            <a:r>
              <a:rPr lang="en-US" dirty="0" smtClean="0">
                <a:sym typeface="Symbol"/>
              </a:rPr>
              <a:t>	 1/2(|0&gt;|f(0)&gt;  |1&gt;|f(1)&gt;  |0&gt;|f’(0)&gt; + |1&gt;|f’(1)&gt;)</a:t>
            </a:r>
            <a:br>
              <a:rPr lang="en-US" dirty="0" smtClean="0">
                <a:sym typeface="Symbol"/>
              </a:rPr>
            </a:br>
            <a:r>
              <a:rPr lang="en-US" dirty="0" smtClean="0">
                <a:sym typeface="Symbol"/>
              </a:rPr>
              <a:t>	since </a:t>
            </a:r>
            <a:r>
              <a:rPr lang="en-US" dirty="0" err="1" smtClean="0"/>
              <a:t>U</a:t>
            </a:r>
            <a:r>
              <a:rPr lang="en-US" baseline="-25000" dirty="0" err="1" smtClean="0"/>
              <a:t>f</a:t>
            </a:r>
            <a:r>
              <a:rPr lang="en-US" dirty="0" smtClean="0"/>
              <a:t>(|x&gt;|y&gt;)=|x&gt;|</a:t>
            </a:r>
            <a:r>
              <a:rPr lang="en-US" dirty="0" err="1" smtClean="0"/>
              <a:t>y</a:t>
            </a:r>
            <a:r>
              <a:rPr lang="en-US" dirty="0" err="1" smtClean="0">
                <a:sym typeface="Symbol"/>
              </a:rPr>
              <a:t>f</a:t>
            </a:r>
            <a:r>
              <a:rPr lang="en-US" dirty="0" smtClean="0">
                <a:sym typeface="Symbol"/>
              </a:rPr>
              <a:t>(x)&gt;, where f’(x)=1f(x)</a:t>
            </a:r>
          </a:p>
          <a:p>
            <a:r>
              <a:rPr lang="en-US" dirty="0" smtClean="0">
                <a:sym typeface="Symbol"/>
              </a:rPr>
              <a:t>constant f(0)=f(1): 1/2(|0&gt;  |1&gt;)(|f(0)&gt;  |f’(0)&gt;)</a:t>
            </a:r>
          </a:p>
          <a:p>
            <a:pPr lvl="1"/>
            <a:r>
              <a:rPr lang="en-US" dirty="0" smtClean="0">
                <a:sym typeface="Symbol"/>
              </a:rPr>
              <a:t>Apply H to input</a:t>
            </a:r>
            <a:r>
              <a:rPr lang="en-US" dirty="0" smtClean="0">
                <a:sym typeface="Wingdings" pitchFamily="2" charset="2"/>
              </a:rPr>
              <a:t> |1&gt;</a:t>
            </a:r>
            <a:r>
              <a:rPr lang="en-US" dirty="0" smtClean="0">
                <a:sym typeface="Symbol"/>
              </a:rPr>
              <a:t>1/2(|f(0)&gt;  |f’(0)&gt;)</a:t>
            </a:r>
          </a:p>
          <a:p>
            <a:r>
              <a:rPr lang="en-US" dirty="0" smtClean="0">
                <a:sym typeface="Symbol"/>
              </a:rPr>
              <a:t>not const  f(0)f(1): 1/2(|0&gt; + |1&gt;)(|f(0)&gt;  |f’(0)&gt;)</a:t>
            </a:r>
            <a:r>
              <a:rPr lang="en-US" sz="2400" dirty="0" smtClean="0">
                <a:sym typeface="Symbol"/>
              </a:rPr>
              <a:t> since</a:t>
            </a:r>
            <a:r>
              <a:rPr lang="en-US" dirty="0" smtClean="0">
                <a:sym typeface="Symbol"/>
              </a:rPr>
              <a:t> f(1)=f’(0),f(0)=f’(1)</a:t>
            </a:r>
          </a:p>
          <a:p>
            <a:pPr lvl="1"/>
            <a:r>
              <a:rPr lang="en-US" dirty="0" smtClean="0">
                <a:sym typeface="Symbol"/>
              </a:rPr>
              <a:t>Apply H to input</a:t>
            </a:r>
            <a:r>
              <a:rPr lang="en-US" dirty="0" smtClean="0">
                <a:sym typeface="Wingdings" pitchFamily="2" charset="2"/>
              </a:rPr>
              <a:t> |0&gt;</a:t>
            </a:r>
            <a:r>
              <a:rPr lang="en-US" dirty="0" smtClean="0">
                <a:sym typeface="Symbol"/>
              </a:rPr>
              <a:t>1/2(|f(0)&gt;  |f’(0)&gt;)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9286239" y="308186"/>
          <a:ext cx="2905761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8587"/>
                <a:gridCol w="968587"/>
                <a:gridCol w="968587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x=0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x=1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</a:t>
                      </a:r>
                      <a:r>
                        <a:rPr lang="en-US" baseline="-25000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</a:t>
                      </a:r>
                      <a:r>
                        <a:rPr lang="en-US" baseline="-25000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</a:t>
                      </a:r>
                      <a:r>
                        <a:rPr lang="en-US" baseline="-25000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</a:t>
                      </a:r>
                      <a:r>
                        <a:rPr lang="en-US" baseline="-25000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6090" name="AutoShape 10" descr="data:image/png;base64,iVBORw0KGgoAAAANSUhEUgAAAIwAAAB7CAYAAACmV2ifAAAABHNCSVQICAgIfAhkiAAAAAlwSFlzAAALEgAACxIB0t1+/AAAADh0RVh0U29mdHdhcmUAbWF0cGxvdGxpYiB2ZXJzaW9uMy4xLjIsIGh0dHA6Ly9tYXRwbG90bGliLm9yZy8li6FKAAAFaklEQVR4nO3dzUtUbRjH8d+YTTItAhssyxaJWThpUC2sqDFImBbhpsygwBAcF/UfVJtASFy4MKhduwmSIhdmtKgho40UhUUKRQ1BiyQJerOiu0VP82QvT10+ZzynOd8PzObMnOE+8OU+RxdzRZxzTsAfKvF7Afi7EAxMCAYmBAMTgoEJwcCEYGBCMDAhGJgQDEwIBiYEAxOCgQnBwIRgYEIwMCEYmBAMTAgGJgQDE4KBCcHAhGBgQjAwIRiYEAxMCAYmBAMTgoEJwcCEYGBCMDAhGJgQDEwIBiYE842XL1+qq6tLFRUVisVi2rJli0ZGRvxeVqAQzD+cc2ppadGFCxfU29urwcFBxeNxNTc36/bt234vLzgcnHPODQ4OOkluaGgof2x6etrV1NS4nTt3+riyYAnFDvPp0yf19vZq1apVKisr07p165TNZrV69Wp1dnZKki5evKjFixcrlUrlz4tGo2pra9OVK1f0+vVrv5YfKKEIpqOjQ8ePH1c6ndalS5fU2tqqffv26dGjR9qwYYMkaWxsTIlEQpFIZMa5a9eu1cePH/XgwQM/lh44pX4voNAymYzOnDmja9euKZlMSpK2b9+uW7du6fz581q/fr0k6cWLF6qrq/vh/PLy8vz7CMEO093drVQqlY/lq5qaGs2fP18NDQ2m73v8+LGSyaRqa2tVX1+v69eve7ncn4pEIgV//amiDubp06caGxvTnj17fngvl8spkUhowYIFkr7sJFNTUz987uvO8nWnSafT2rt3ryYmJnT69Gm1tbXp/fv3BbyKYCn6YCRp6dKlM46/fftW2Ww2fzuSpEQiofv378t9N3rh3r17Ki0t1Zo1azQ5OamRkRF1dHRIkjZv3qxly5bp6tWrBb0O51zBX3+qqIOJx+OSpImJiRnHe3p69OzZs/wDryS1tLRocnJSly9fzh/78OGDzp49qx07dmjhwoXK5XJasmRJfleSpJUrV+rJkycFvpLgKOqH3urqajU0NKi7u1vl5eVavny5BgYGNDQ0JEkzgtm1a5e2bt2qgwcPqqenR5WVlerv71cul1Mmk/HrEoJnrv7h45fx8XHX1NTkYrGYW7FihTty5Ig7ceKEmzdvnnvz5s2Mz05NTbnOzk4Xj8ddWVmZ27Rpk8tms/n3nz9/7mKxmHv37l3+2MaNG93w8PCcXY/fij6Yn9m/f7+rr6+f1bnNzc3u5MmTzjnnbty44SorK9309LSXywu0or4l/cro6KgaGxtnde6pU6fU3t6uvr4+RaNRZTIZRaNRj1cYXBHnwjWR7dWrV1q0aJH6+vp0+PBhv5fz1wldMPh/ivrPaniPYGBCMDAhGJgQDEwIBiYEAxOCgQnBwIRgYEIwMCEYmBAMTAgGJgQDE4KBCcHAhGBgQjAwIRiYEAxMCAYmBAMTgoEJwcCEYGBCMDAhGJgQDEwIBiYE8x0mmvw3gvmGY6LJ7/n6g2kBw0ST3wvNDsNEE2+EJhgmmngjFL+iyUQT74Rih/F6osmxY8dUW1urkpISDQwMeLnUn2KayRwqxESTVCql4eFhbdu2rYArD6ZQBCN5N9FE+jLFpLq6usAr/5djmsnc8XqiSdgV/UMvE008Nlf/8PGTlxNNvpVMJt25c+fm4hICI7Q/HX/gwAHduXNHd+/enfV3NDU16dChQ9q9e7eHKwu2on+G+ZXR0dEZtyOLo0ePqqqqSjdv3lQ6nVZVVZUePnzo8QqDKZQ7DBNNZi+UwWD2QntLwuwQDEwIBiYEAxOCgQnBwIRgYEIwMCEYmBAMTAgGJgQDE4KBCcHAhGBgQjAwIRiYEAxMCAYmBAMTgoEJwcCEYGBCMDAhGJh8BnqhwqrENv98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33551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AE1FDD8-EA84-4725-A303-81A171853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Deutsch’s Problem (V2)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396240" y="1762125"/>
            <a:ext cx="11795760" cy="3663950"/>
          </a:xfrm>
        </p:spPr>
        <p:txBody>
          <a:bodyPr/>
          <a:lstStyle/>
          <a:p>
            <a:r>
              <a:rPr lang="en-US" dirty="0" smtClean="0">
                <a:sym typeface="Symbol"/>
              </a:rPr>
              <a:t>constant f(0)=f(1): 1/2(|0&gt;  |1&gt;)(|f(0)&gt;  |f’(0)&gt;)</a:t>
            </a:r>
          </a:p>
          <a:p>
            <a:pPr lvl="1"/>
            <a:r>
              <a:rPr lang="en-US" dirty="0" smtClean="0">
                <a:sym typeface="Symbol"/>
              </a:rPr>
              <a:t>Apply H to input</a:t>
            </a:r>
            <a:r>
              <a:rPr lang="en-US" dirty="0" smtClean="0">
                <a:sym typeface="Wingdings" pitchFamily="2" charset="2"/>
              </a:rPr>
              <a:t> |1&gt;</a:t>
            </a:r>
            <a:r>
              <a:rPr lang="en-US" dirty="0" smtClean="0">
                <a:sym typeface="Symbol"/>
              </a:rPr>
              <a:t>1/2(|f(0)&gt;  |f’(0)&gt;)</a:t>
            </a:r>
          </a:p>
          <a:p>
            <a:r>
              <a:rPr lang="en-US" dirty="0" smtClean="0">
                <a:sym typeface="Symbol"/>
              </a:rPr>
              <a:t>not const  f(0)f(1): 1/2(|0&gt; + |1&gt;)(|f(0)&gt;  |f’(0)&gt;)</a:t>
            </a:r>
            <a:r>
              <a:rPr lang="en-US" sz="2400" dirty="0" smtClean="0">
                <a:sym typeface="Symbol"/>
              </a:rPr>
              <a:t> since</a:t>
            </a:r>
            <a:r>
              <a:rPr lang="en-US" dirty="0" smtClean="0">
                <a:sym typeface="Symbol"/>
              </a:rPr>
              <a:t> f(1)=f’(0),f(0=f’(1)</a:t>
            </a:r>
          </a:p>
          <a:p>
            <a:pPr lvl="1"/>
            <a:r>
              <a:rPr lang="en-US" dirty="0" smtClean="0">
                <a:sym typeface="Symbol"/>
              </a:rPr>
              <a:t>Apply H to input</a:t>
            </a:r>
            <a:r>
              <a:rPr lang="en-US" dirty="0" smtClean="0">
                <a:sym typeface="Wingdings" pitchFamily="2" charset="2"/>
              </a:rPr>
              <a:t> |0&gt;</a:t>
            </a:r>
            <a:r>
              <a:rPr lang="en-US" dirty="0" smtClean="0">
                <a:sym typeface="Symbol"/>
              </a:rPr>
              <a:t>1/2(|f(0)&gt;  |f’(0)&gt;)</a:t>
            </a:r>
          </a:p>
          <a:p>
            <a:r>
              <a:rPr lang="en-US" dirty="0" smtClean="0">
                <a:sym typeface="Symbol"/>
              </a:rPr>
              <a:t>So </a:t>
            </a:r>
            <a:r>
              <a:rPr lang="en-US" dirty="0" smtClean="0">
                <a:sym typeface="Wingdings" pitchFamily="2" charset="2"/>
              </a:rPr>
              <a:t>(H</a:t>
            </a:r>
            <a:r>
              <a:rPr lang="en-US" dirty="0" smtClean="0">
                <a:sym typeface="Symbol"/>
              </a:rPr>
              <a:t>|1&gt;)</a:t>
            </a:r>
            <a:r>
              <a:rPr lang="en-US" dirty="0" err="1" smtClean="0">
                <a:sym typeface="Symbol"/>
              </a:rPr>
              <a:t>U</a:t>
            </a:r>
            <a:r>
              <a:rPr lang="en-US" baseline="-25000" dirty="0" err="1" smtClean="0">
                <a:sym typeface="Symbol"/>
              </a:rPr>
              <a:t>f</a:t>
            </a:r>
            <a:r>
              <a:rPr lang="en-US" dirty="0" smtClean="0">
                <a:sym typeface="Symbol"/>
              </a:rPr>
              <a:t>(HH)(XX)(|0&gt;|0&gt;)=</a:t>
            </a:r>
            <a:br>
              <a:rPr lang="en-US" dirty="0" smtClean="0">
                <a:sym typeface="Symbol"/>
              </a:rPr>
            </a:br>
            <a:r>
              <a:rPr lang="en-US" dirty="0" smtClean="0">
                <a:sym typeface="Symbol"/>
              </a:rPr>
              <a:t>	</a:t>
            </a:r>
            <a:r>
              <a:rPr lang="en-US" dirty="0" smtClean="0">
                <a:sym typeface="Wingdings" pitchFamily="2" charset="2"/>
              </a:rPr>
              <a:t> |1&gt;</a:t>
            </a:r>
            <a:r>
              <a:rPr lang="en-US" dirty="0" smtClean="0">
                <a:sym typeface="Symbol"/>
              </a:rPr>
              <a:t>1/2(|f(0)&gt;  |f’(0)&gt;) if f(0)=f(1)</a:t>
            </a:r>
            <a:br>
              <a:rPr lang="en-US" dirty="0" smtClean="0">
                <a:sym typeface="Symbol"/>
              </a:rPr>
            </a:br>
            <a:r>
              <a:rPr lang="en-US" dirty="0" smtClean="0">
                <a:sym typeface="Symbol"/>
              </a:rPr>
              <a:t>	</a:t>
            </a:r>
            <a:r>
              <a:rPr lang="en-US" dirty="0" smtClean="0">
                <a:sym typeface="Wingdings" pitchFamily="2" charset="2"/>
              </a:rPr>
              <a:t> |0&gt;</a:t>
            </a:r>
            <a:r>
              <a:rPr lang="en-US" dirty="0" smtClean="0">
                <a:sym typeface="Symbol"/>
              </a:rPr>
              <a:t>1/2(|f(0)&gt;  |f’(0)&gt;) if f(0)f(1)</a:t>
            </a:r>
          </a:p>
          <a:p>
            <a:r>
              <a:rPr lang="en-US" dirty="0" smtClean="0">
                <a:sym typeface="Symbol"/>
              </a:rPr>
              <a:t>This means measure input register to get |1&gt; or |0&gt; in this circuit: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9286239" y="308186"/>
          <a:ext cx="2905761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8587"/>
                <a:gridCol w="968587"/>
                <a:gridCol w="968587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x=0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x=1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</a:t>
                      </a:r>
                      <a:r>
                        <a:rPr lang="en-US" baseline="-25000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</a:t>
                      </a:r>
                      <a:r>
                        <a:rPr lang="en-US" baseline="-25000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</a:t>
                      </a:r>
                      <a:r>
                        <a:rPr lang="en-US" baseline="-25000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</a:t>
                      </a:r>
                      <a:r>
                        <a:rPr lang="en-US" baseline="-25000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6090" name="AutoShape 10" descr="data:image/png;base64,iVBORw0KGgoAAAANSUhEUgAAAIwAAAB7CAYAAACmV2ifAAAABHNCSVQICAgIfAhkiAAAAAlwSFlzAAALEgAACxIB0t1+/AAAADh0RVh0U29mdHdhcmUAbWF0cGxvdGxpYiB2ZXJzaW9uMy4xLjIsIGh0dHA6Ly9tYXRwbG90bGliLm9yZy8li6FKAAAFaklEQVR4nO3dzUtUbRjH8d+YTTItAhssyxaJWThpUC2sqDFImBbhpsygwBAcF/UfVJtASFy4MKhduwmSIhdmtKgho40UhUUKRQ1BiyQJerOiu0VP82QvT10+ZzynOd8PzObMnOE+8OU+RxdzRZxzTsAfKvF7Afi7EAxMCAYmBAMTgoEJwcCEYGBCMDAhGJgQDEwIBiYEAxOCgQnBwIRgYEIwMCEYmBAMTAgGJgQDE4KBCcHAhGBgQjAwIRiYEAxMCAYmBAMTgoEJwcCEYGBCMDAhGJgQDEwIBiYE842XL1+qq6tLFRUVisVi2rJli0ZGRvxeVqAQzD+cc2ppadGFCxfU29urwcFBxeNxNTc36/bt234vLzgcnHPODQ4OOkluaGgof2x6etrV1NS4nTt3+riyYAnFDvPp0yf19vZq1apVKisr07p165TNZrV69Wp1dnZKki5evKjFixcrlUrlz4tGo2pra9OVK1f0+vVrv5YfKKEIpqOjQ8ePH1c6ndalS5fU2tqqffv26dGjR9qwYYMkaWxsTIlEQpFIZMa5a9eu1cePH/XgwQM/lh44pX4voNAymYzOnDmja9euKZlMSpK2b9+uW7du6fz581q/fr0k6cWLF6qrq/vh/PLy8vz7CMEO093drVQqlY/lq5qaGs2fP18NDQ2m73v8+LGSyaRqa2tVX1+v69eve7ncn4pEIgV//amiDubp06caGxvTnj17fngvl8spkUhowYIFkr7sJFNTUz987uvO8nWnSafT2rt3ryYmJnT69Gm1tbXp/fv3BbyKYCn6YCRp6dKlM46/fftW2Ww2fzuSpEQiofv378t9N3rh3r17Ki0t1Zo1azQ5OamRkRF1dHRIkjZv3qxly5bp6tWrBb0O51zBX3+qqIOJx+OSpImJiRnHe3p69OzZs/wDryS1tLRocnJSly9fzh/78OGDzp49qx07dmjhwoXK5XJasmRJfleSpJUrV+rJkycFvpLgKOqH3urqajU0NKi7u1vl5eVavny5BgYGNDQ0JEkzgtm1a5e2bt2qgwcPqqenR5WVlerv71cul1Mmk/HrEoJnrv7h45fx8XHX1NTkYrGYW7FihTty5Ig7ceKEmzdvnnvz5s2Mz05NTbnOzk4Xj8ddWVmZ27Rpk8tms/n3nz9/7mKxmHv37l3+2MaNG93w8PCcXY/fij6Yn9m/f7+rr6+f1bnNzc3u5MmTzjnnbty44SorK9309LSXywu0or4l/cro6KgaGxtnde6pU6fU3t6uvr4+RaNRZTIZRaNRj1cYXBHnwjWR7dWrV1q0aJH6+vp0+PBhv5fz1wldMPh/ivrPaniPYGBCMDAhGJgQDEwIBiYEAxOCgQnBwIRgYEIwMCEYmBAMTAgGJgQDE4KBCcHAhGBgQjAwIRiYEAxMCAYmBAMTgoEJwcCEYGBCMDAhGJgQDEwIBiYE8x0mmvw3gvmGY6LJ7/n6g2kBw0ST3wvNDsNEE2+EJhgmmngjFL+iyUQT74Rih/F6osmxY8dUW1urkpISDQwMeLnUn2KayRwqxESTVCql4eFhbdu2rYArD6ZQBCN5N9FE+jLFpLq6usAr/5djmsnc8XqiSdgV/UMvE008Nlf/8PGTlxNNvpVMJt25c+fm4hICI7Q/HX/gwAHduXNHd+/enfV3NDU16dChQ9q9e7eHKwu2on+G+ZXR0dEZtyOLo0ePqqqqSjdv3lQ6nVZVVZUePnzo8QqDKZQ7DBNNZi+UwWD2QntLwuwQDEwIBiYEAxOCgQnBwIRgYEIwMCEYmBAMTAgGJgQDE4KBCcHAhGBgQjAwIRiYEAxMCAYmBAMTgoEJwcCEYGBCMDAhGJh8BnqhwqrENv98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 descr="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9940" y="5280660"/>
            <a:ext cx="4038600" cy="148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33551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AE1FDD8-EA84-4725-A303-81A171853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Deutsch’s Problem (V3)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396240" y="1228724"/>
            <a:ext cx="12146280" cy="4608195"/>
          </a:xfrm>
          <a:noFill/>
        </p:spPr>
        <p:txBody>
          <a:bodyPr/>
          <a:lstStyle/>
          <a:p>
            <a:r>
              <a:rPr lang="en-US" dirty="0" smtClean="0"/>
              <a:t>Consider f(x): Z</a:t>
            </a:r>
            <a:r>
              <a:rPr lang="en-US" baseline="-25000" dirty="0" smtClean="0"/>
              <a:t>2 </a:t>
            </a:r>
            <a:r>
              <a:rPr lang="en-US" dirty="0" smtClean="0">
                <a:sym typeface="Wingdings" pitchFamily="2" charset="2"/>
              </a:rPr>
              <a:t> Z</a:t>
            </a:r>
            <a:r>
              <a:rPr lang="en-US" baseline="-25000" dirty="0" smtClean="0">
                <a:sym typeface="Wingdings" pitchFamily="2" charset="2"/>
              </a:rPr>
              <a:t>2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smtClean="0"/>
              <a:t>options: 2 constant, 2 not</a:t>
            </a:r>
          </a:p>
          <a:p>
            <a:r>
              <a:rPr lang="en-US" dirty="0" smtClean="0"/>
              <a:t>Assume unitary </a:t>
            </a:r>
            <a:r>
              <a:rPr lang="en-US" dirty="0" err="1" smtClean="0"/>
              <a:t>U</a:t>
            </a:r>
            <a:r>
              <a:rPr lang="en-US" baseline="-25000" dirty="0" err="1" smtClean="0"/>
              <a:t>f</a:t>
            </a:r>
            <a:r>
              <a:rPr lang="en-US" dirty="0" smtClean="0"/>
              <a:t> exist </a:t>
            </a:r>
            <a:r>
              <a:rPr lang="en-US" dirty="0" err="1" smtClean="0"/>
              <a:t>s.t</a:t>
            </a:r>
            <a:r>
              <a:rPr lang="en-US" dirty="0" smtClean="0"/>
              <a:t>. </a:t>
            </a:r>
            <a:r>
              <a:rPr lang="en-US" dirty="0" err="1" smtClean="0"/>
              <a:t>U</a:t>
            </a:r>
            <a:r>
              <a:rPr lang="en-US" baseline="-25000" dirty="0" err="1" smtClean="0"/>
              <a:t>f</a:t>
            </a:r>
            <a:r>
              <a:rPr lang="en-US" dirty="0" smtClean="0"/>
              <a:t>(|x&gt;|y&gt;)=|x&gt;|</a:t>
            </a:r>
            <a:r>
              <a:rPr lang="en-US" dirty="0" err="1" smtClean="0"/>
              <a:t>y</a:t>
            </a:r>
            <a:r>
              <a:rPr lang="en-US" dirty="0" err="1" smtClean="0">
                <a:sym typeface="Symbol"/>
              </a:rPr>
              <a:t>f</a:t>
            </a:r>
            <a:r>
              <a:rPr lang="en-US" dirty="0" smtClean="0">
                <a:sym typeface="Symbol"/>
              </a:rPr>
              <a:t>(x)&gt;</a:t>
            </a:r>
          </a:p>
          <a:p>
            <a:r>
              <a:rPr lang="en-US" dirty="0" smtClean="0">
                <a:solidFill>
                  <a:srgbClr val="FF0000"/>
                </a:solidFill>
                <a:sym typeface="Symbol"/>
              </a:rPr>
              <a:t>(1) Start w/ </a:t>
            </a:r>
            <a:r>
              <a:rPr lang="en-US" dirty="0" err="1" smtClean="0">
                <a:solidFill>
                  <a:srgbClr val="FF0000"/>
                </a:solidFill>
                <a:sym typeface="Symbol"/>
              </a:rPr>
              <a:t>f</a:t>
            </a:r>
            <a:r>
              <a:rPr lang="en-US" baseline="-25000" dirty="0" err="1" smtClean="0">
                <a:solidFill>
                  <a:srgbClr val="FF0000"/>
                </a:solidFill>
                <a:sym typeface="Symbol"/>
              </a:rPr>
              <a:t>i</a:t>
            </a:r>
            <a:r>
              <a:rPr lang="en-US" dirty="0" err="1" smtClean="0">
                <a:solidFill>
                  <a:srgbClr val="FF0000"/>
                </a:solidFill>
                <a:sym typeface="Symbol"/>
              </a:rPr>
              <a:t>,i</a:t>
            </a:r>
            <a:r>
              <a:rPr lang="en-US" dirty="0" smtClean="0">
                <a:solidFill>
                  <a:srgbClr val="FF0000"/>
                </a:solidFill>
                <a:sym typeface="Symbol"/>
              </a:rPr>
              <a:t>=0..3 </a:t>
            </a:r>
            <a:r>
              <a:rPr lang="en-US" dirty="0" smtClean="0">
                <a:sym typeface="Wingdings" pitchFamily="2" charset="2"/>
              </a:rPr>
              <a:t>				</a:t>
            </a:r>
            <a:endParaRPr lang="en-US" sz="2000" dirty="0" smtClean="0">
              <a:sym typeface="Symbol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9286239" y="308186"/>
          <a:ext cx="2905761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8587"/>
                <a:gridCol w="968587"/>
                <a:gridCol w="968587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x=0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x=1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</a:t>
                      </a:r>
                      <a:r>
                        <a:rPr lang="en-US" baseline="-25000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</a:t>
                      </a:r>
                      <a:r>
                        <a:rPr lang="en-US" baseline="-25000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</a:t>
                      </a:r>
                      <a:r>
                        <a:rPr lang="en-US" baseline="-25000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</a:t>
                      </a:r>
                      <a:r>
                        <a:rPr lang="en-US" baseline="-25000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6090" name="AutoShape 10" descr="data:image/png;base64,iVBORw0KGgoAAAANSUhEUgAAAIwAAAB7CAYAAACmV2ifAAAABHNCSVQICAgIfAhkiAAAAAlwSFlzAAALEgAACxIB0t1+/AAAADh0RVh0U29mdHdhcmUAbWF0cGxvdGxpYiB2ZXJzaW9uMy4xLjIsIGh0dHA6Ly9tYXRwbG90bGliLm9yZy8li6FKAAAFaklEQVR4nO3dzUtUbRjH8d+YTTItAhssyxaJWThpUC2sqDFImBbhpsygwBAcF/UfVJtASFy4MKhduwmSIhdmtKgho40UhUUKRQ1BiyQJerOiu0VP82QvT10+ZzynOd8PzObMnOE+8OU+RxdzRZxzTsAfKvF7Afi7EAxMCAYmBAMTgoEJwcCEYGBCMDAhGJgQDEwIBiYEAxOCgQnBwIRgYEIwMCEYmBAMTAgGJgQDE4KBCcHAhGBgQjAwIRiYEAxMCAYmBAMTgoEJwcCEYGBCMDAhGJgQDEwIBiYE842XL1+qq6tLFRUVisVi2rJli0ZGRvxeVqAQzD+cc2ppadGFCxfU29urwcFBxeNxNTc36/bt234vLzgcnHPODQ4OOkluaGgof2x6etrV1NS4nTt3+riyYAnFDvPp0yf19vZq1apVKisr07p165TNZrV69Wp1dnZKki5evKjFixcrlUrlz4tGo2pra9OVK1f0+vVrv5YfKKEIpqOjQ8ePH1c6ndalS5fU2tqqffv26dGjR9qwYYMkaWxsTIlEQpFIZMa5a9eu1cePH/XgwQM/lh44pX4voNAymYzOnDmja9euKZlMSpK2b9+uW7du6fz581q/fr0k6cWLF6qrq/vh/PLy8vz7CMEO093drVQqlY/lq5qaGs2fP18NDQ2m73v8+LGSyaRqa2tVX1+v69eve7ncn4pEIgV//amiDubp06caGxvTnj17fngvl8spkUhowYIFkr7sJFNTUz987uvO8nWnSafT2rt3ryYmJnT69Gm1tbXp/fv3BbyKYCn6YCRp6dKlM46/fftW2Ww2fzuSpEQiofv378t9N3rh3r17Ki0t1Zo1azQ5OamRkRF1dHRIkjZv3qxly5bp6tWrBb0O51zBX3+qqIOJx+OSpImJiRnHe3p69OzZs/wDryS1tLRocnJSly9fzh/78OGDzp49qx07dmjhwoXK5XJasmRJfleSpJUrV+rJkycFvpLgKOqH3urqajU0NKi7u1vl5eVavny5BgYGNDQ0JEkzgtm1a5e2bt2qgwcPqqenR5WVlerv71cul1Mmk/HrEoJnrv7h45fx8XHX1NTkYrGYW7FihTty5Ig7ceKEmzdvnnvz5s2Mz05NTbnOzk4Xj8ddWVmZ27Rpk8tms/n3nz9/7mKxmHv37l3+2MaNG93w8PCcXY/fij6Yn9m/f7+rr6+f1bnNzc3u5MmTzjnnbty44SorK9309LSXywu0or4l/cro6KgaGxtnde6pU6fU3t6uvr4+RaNRZTIZRaNRj1cYXBHnwjWR7dWrV1q0aJH6+vp0+PBhv5fz1wldMPh/ivrPaniPYGBCMDAhGJgQDEwIBiYEAxOCgQnBwIRgYEIwMCEYmBAMTAgGJgQDE4KBCcHAhGBgQjAwIRiYEAxMCAYmBAMTgoEJwcCEYGBCMDAhGJgQDEwIBiYE8x0mmvw3gvmGY6LJ7/n6g2kBw0ST3wvNDsNEE2+EJhgmmngjFL+iyUQT74Rih/F6osmxY8dUW1urkpISDQwMeLnUn2KayRwqxESTVCql4eFhbdu2rYArD6ZQBCN5N9FE+jLFpLq6usAr/5djmsnc8XqiSdgV/UMvE008Nlf/8PGTlxNNvpVMJt25c+fm4hICI7Q/HX/gwAHduXNHd+/enfV3NDU16dChQ9q9e7eHKwu2on+G+ZXR0dEZtyOLo0ePqqqqSjdv3lQ6nVZVVZUePnzo8QqDKZQ7DBNNZi+UwWD2QntLwuwQDEwIBiYEAxOCgQnBwIRgYEIwMCEYmBAMTAgGJgQDE4KBCcHAhGBgQjAwIRiYEAxMCAYmBAMTgoEJwcCEYGBCMDAhGJh8BnqhwqrENv98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2" name="Picture 11" descr="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094" y="2712720"/>
            <a:ext cx="1387721" cy="4069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33551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AE1FDD8-EA84-4725-A303-81A171853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Deutsch’s Problem (V3)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396240" y="1228724"/>
            <a:ext cx="12146280" cy="4608195"/>
          </a:xfrm>
          <a:noFill/>
        </p:spPr>
        <p:txBody>
          <a:bodyPr/>
          <a:lstStyle/>
          <a:p>
            <a:r>
              <a:rPr lang="en-US" dirty="0" smtClean="0"/>
              <a:t>Consider f(x): Z</a:t>
            </a:r>
            <a:r>
              <a:rPr lang="en-US" baseline="-25000" dirty="0" smtClean="0"/>
              <a:t>2 </a:t>
            </a:r>
            <a:r>
              <a:rPr lang="en-US" dirty="0" smtClean="0">
                <a:sym typeface="Wingdings" pitchFamily="2" charset="2"/>
              </a:rPr>
              <a:t> Z</a:t>
            </a:r>
            <a:r>
              <a:rPr lang="en-US" baseline="-25000" dirty="0" smtClean="0">
                <a:sym typeface="Wingdings" pitchFamily="2" charset="2"/>
              </a:rPr>
              <a:t>2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smtClean="0"/>
              <a:t>options: 2 constant, 2 not</a:t>
            </a:r>
          </a:p>
          <a:p>
            <a:r>
              <a:rPr lang="en-US" dirty="0" smtClean="0"/>
              <a:t>Assume unitary </a:t>
            </a:r>
            <a:r>
              <a:rPr lang="en-US" dirty="0" err="1" smtClean="0"/>
              <a:t>U</a:t>
            </a:r>
            <a:r>
              <a:rPr lang="en-US" baseline="-25000" dirty="0" err="1" smtClean="0"/>
              <a:t>f</a:t>
            </a:r>
            <a:r>
              <a:rPr lang="en-US" dirty="0" smtClean="0"/>
              <a:t> exist </a:t>
            </a:r>
            <a:r>
              <a:rPr lang="en-US" dirty="0" err="1" smtClean="0"/>
              <a:t>s.t</a:t>
            </a:r>
            <a:r>
              <a:rPr lang="en-US" dirty="0" smtClean="0"/>
              <a:t>. </a:t>
            </a:r>
            <a:r>
              <a:rPr lang="en-US" dirty="0" err="1" smtClean="0"/>
              <a:t>U</a:t>
            </a:r>
            <a:r>
              <a:rPr lang="en-US" baseline="-25000" dirty="0" err="1" smtClean="0"/>
              <a:t>f</a:t>
            </a:r>
            <a:r>
              <a:rPr lang="en-US" dirty="0" smtClean="0"/>
              <a:t>(|x&gt;|y&gt;)=|x&gt;|</a:t>
            </a:r>
            <a:r>
              <a:rPr lang="en-US" dirty="0" err="1" smtClean="0"/>
              <a:t>y</a:t>
            </a:r>
            <a:r>
              <a:rPr lang="en-US" dirty="0" err="1" smtClean="0">
                <a:sym typeface="Symbol"/>
              </a:rPr>
              <a:t>f</a:t>
            </a:r>
            <a:r>
              <a:rPr lang="en-US" dirty="0" smtClean="0">
                <a:sym typeface="Symbol"/>
              </a:rPr>
              <a:t>(x)&gt;</a:t>
            </a:r>
          </a:p>
          <a:p>
            <a:r>
              <a:rPr lang="en-US" dirty="0" smtClean="0">
                <a:sym typeface="Symbol"/>
              </a:rPr>
              <a:t>(1) Start w/ </a:t>
            </a:r>
            <a:r>
              <a:rPr lang="en-US" dirty="0" err="1" smtClean="0">
                <a:sym typeface="Symbol"/>
              </a:rPr>
              <a:t>f</a:t>
            </a:r>
            <a:r>
              <a:rPr lang="en-US" baseline="-25000" dirty="0" err="1" smtClean="0">
                <a:sym typeface="Symbol"/>
              </a:rPr>
              <a:t>i</a:t>
            </a:r>
            <a:r>
              <a:rPr lang="en-US" dirty="0" err="1" smtClean="0">
                <a:sym typeface="Symbol"/>
              </a:rPr>
              <a:t>,i</a:t>
            </a:r>
            <a:r>
              <a:rPr lang="en-US" dirty="0" smtClean="0">
                <a:sym typeface="Symbol"/>
              </a:rPr>
              <a:t>=0..3 </a:t>
            </a:r>
            <a:r>
              <a:rPr lang="en-US" dirty="0" smtClean="0">
                <a:sym typeface="Wingdings" pitchFamily="2" charset="2"/>
              </a:rPr>
              <a:t>	</a:t>
            </a:r>
            <a:r>
              <a:rPr lang="en-US" dirty="0" smtClean="0">
                <a:sym typeface="Symbol"/>
              </a:rPr>
              <a:t/>
            </a:r>
            <a:br>
              <a:rPr lang="en-US" dirty="0" smtClean="0">
                <a:sym typeface="Symbol"/>
              </a:rPr>
            </a:br>
            <a:r>
              <a:rPr lang="en-US" dirty="0" smtClean="0">
                <a:sym typeface="Symbol"/>
              </a:rPr>
              <a:t>		</a:t>
            </a:r>
            <a:r>
              <a:rPr lang="en-US" dirty="0" smtClean="0">
                <a:solidFill>
                  <a:srgbClr val="FF0000"/>
                </a:solidFill>
                <a:sym typeface="Symbol"/>
              </a:rPr>
              <a:t>(2) apply H </a:t>
            </a:r>
            <a:r>
              <a:rPr lang="en-US" dirty="0" err="1" smtClean="0">
                <a:solidFill>
                  <a:srgbClr val="FF0000"/>
                </a:solidFill>
                <a:sym typeface="Symbol"/>
              </a:rPr>
              <a:t>before+after</a:t>
            </a:r>
            <a:r>
              <a:rPr lang="en-US" dirty="0" smtClean="0">
                <a:solidFill>
                  <a:srgbClr val="FF0000"/>
                </a:solidFill>
                <a:sym typeface="Symbol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sym typeface="Symbol"/>
              </a:rPr>
              <a:t>U</a:t>
            </a:r>
            <a:r>
              <a:rPr lang="en-US" baseline="-25000" dirty="0" err="1" smtClean="0">
                <a:solidFill>
                  <a:srgbClr val="FF0000"/>
                </a:solidFill>
                <a:sym typeface="Symbol"/>
              </a:rPr>
              <a:t>f</a:t>
            </a:r>
            <a:r>
              <a:rPr lang="en-US" dirty="0" smtClean="0">
                <a:solidFill>
                  <a:srgbClr val="FF0000"/>
                </a:solidFill>
                <a:sym typeface="Symbol"/>
              </a:rPr>
              <a:t> </a:t>
            </a:r>
            <a:r>
              <a:rPr lang="en-US" dirty="0" smtClean="0">
                <a:sym typeface="Wingdings" pitchFamily="2" charset="2"/>
              </a:rPr>
              <a:t></a:t>
            </a:r>
            <a:endParaRPr lang="en-US" sz="2000" dirty="0" smtClean="0">
              <a:sym typeface="Symbol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9286239" y="308186"/>
          <a:ext cx="2905761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8587"/>
                <a:gridCol w="968587"/>
                <a:gridCol w="968587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x=0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x=1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</a:t>
                      </a:r>
                      <a:r>
                        <a:rPr lang="en-US" baseline="-25000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</a:t>
                      </a:r>
                      <a:r>
                        <a:rPr lang="en-US" baseline="-25000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</a:t>
                      </a:r>
                      <a:r>
                        <a:rPr lang="en-US" baseline="-25000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</a:t>
                      </a:r>
                      <a:r>
                        <a:rPr lang="en-US" baseline="-25000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6090" name="AutoShape 10" descr="data:image/png;base64,iVBORw0KGgoAAAANSUhEUgAAAIwAAAB7CAYAAACmV2ifAAAABHNCSVQICAgIfAhkiAAAAAlwSFlzAAALEgAACxIB0t1+/AAAADh0RVh0U29mdHdhcmUAbWF0cGxvdGxpYiB2ZXJzaW9uMy4xLjIsIGh0dHA6Ly9tYXRwbG90bGliLm9yZy8li6FKAAAFaklEQVR4nO3dzUtUbRjH8d+YTTItAhssyxaJWThpUC2sqDFImBbhpsygwBAcF/UfVJtASFy4MKhduwmSIhdmtKgho40UhUUKRQ1BiyQJerOiu0VP82QvT10+ZzynOd8PzObMnOE+8OU+RxdzRZxzTsAfKvF7Afi7EAxMCAYmBAMTgoEJwcCEYGBCMDAhGJgQDEwIBiYEAxOCgQnBwIRgYEIwMCEYmBAMTAgGJgQDE4KBCcHAhGBgQjAwIRiYEAxMCAYmBAMTgoEJwcCEYGBCMDAhGJgQDEwIBiYE842XL1+qq6tLFRUVisVi2rJli0ZGRvxeVqAQzD+cc2ppadGFCxfU29urwcFBxeNxNTc36/bt234vLzgcnHPODQ4OOkluaGgof2x6etrV1NS4nTt3+riyYAnFDvPp0yf19vZq1apVKisr07p165TNZrV69Wp1dnZKki5evKjFixcrlUrlz4tGo2pra9OVK1f0+vVrv5YfKKEIpqOjQ8ePH1c6ndalS5fU2tqqffv26dGjR9qwYYMkaWxsTIlEQpFIZMa5a9eu1cePH/XgwQM/lh44pX4voNAymYzOnDmja9euKZlMSpK2b9+uW7du6fz581q/fr0k6cWLF6qrq/vh/PLy8vz7CMEO093drVQqlY/lq5qaGs2fP18NDQ2m73v8+LGSyaRqa2tVX1+v69eve7ncn4pEIgV//amiDubp06caGxvTnj17fngvl8spkUhowYIFkr7sJFNTUz987uvO8nWnSafT2rt3ryYmJnT69Gm1tbXp/fv3BbyKYCn6YCRp6dKlM46/fftW2Ww2fzuSpEQiofv378t9N3rh3r17Ki0t1Zo1azQ5OamRkRF1dHRIkjZv3qxly5bp6tWrBb0O51zBX3+qqIOJx+OSpImJiRnHe3p69OzZs/wDryS1tLRocnJSly9fzh/78OGDzp49qx07dmjhwoXK5XJasmRJfleSpJUrV+rJkycFvpLgKOqH3urqajU0NKi7u1vl5eVavny5BgYGNDQ0JEkzgtm1a5e2bt2qgwcPqqenR5WVlerv71cul1Mmk/HrEoJnrv7h45fx8XHX1NTkYrGYW7FihTty5Ig7ceKEmzdvnnvz5s2Mz05NTbnOzk4Xj8ddWVmZ27Rpk8tms/n3nz9/7mKxmHv37l3+2MaNG93w8PCcXY/fij6Yn9m/f7+rr6+f1bnNzc3u5MmTzjnnbty44SorK9309LSXywu0or4l/cro6KgaGxtnde6pU6fU3t6uvr4+RaNRZTIZRaNRj1cYXBHnwjWR7dWrV1q0aJH6+vp0+PBhv5fz1wldMPh/ivrPaniPYGBCMDAhGJgQDEwIBiYEAxOCgQnBwIRgYEIwMCEYmBAMTAgGJgQDE4KBCcHAhGBgQjAwIRiYEAxMCAYmBAMTgoEJwcCEYGBCMDAhGJgQDEwIBiYE8x0mmvw3gvmGY6LJ7/n6g2kBw0ST3wvNDsNEE2+EJhgmmngjFL+iyUQT74Rih/F6osmxY8dUW1urkpISDQwMeLnUn2KayRwqxESTVCql4eFhbdu2rYArD6ZQBCN5N9FE+jLFpLq6usAr/5djmsnc8XqiSdgV/UMvE008Nlf/8PGTlxNNvpVMJt25c+fm4hICI7Q/HX/gwAHduXNHd+/enfV3NDU16dChQ9q9e7eHKwu2on+G+ZXR0dEZtyOLo0ePqqqqSjdv3lQ6nVZVVZUePnzo8QqDKZQ7DBNNZi+UwWD2QntLwuwQDEwIBiYEAxOCgQnBwIRgYEIwMCEYmBAMTAgGJgQDE4KBCcHAhGBgQjAwIRiYEAxMCAYmBAMTgoEJwcCEYGBCMDAhGJh8BnqhwqrENv98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2" name="Picture 11" descr="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094" y="2712720"/>
            <a:ext cx="1387721" cy="4069080"/>
          </a:xfrm>
          <a:prstGeom prst="rect">
            <a:avLst/>
          </a:prstGeom>
        </p:spPr>
      </p:pic>
      <p:pic>
        <p:nvPicPr>
          <p:cNvPr id="7" name="Picture 6" descr="tm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2697" y="3154680"/>
            <a:ext cx="2234565" cy="1402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33551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AE1FDD8-EA84-4725-A303-81A171853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Deutsch’s Problem (V3)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396240" y="1228724"/>
            <a:ext cx="12146280" cy="4608195"/>
          </a:xfrm>
          <a:noFill/>
        </p:spPr>
        <p:txBody>
          <a:bodyPr/>
          <a:lstStyle/>
          <a:p>
            <a:r>
              <a:rPr lang="en-US" dirty="0" smtClean="0"/>
              <a:t>Consider f(x): Z</a:t>
            </a:r>
            <a:r>
              <a:rPr lang="en-US" baseline="-25000" dirty="0" smtClean="0"/>
              <a:t>2 </a:t>
            </a:r>
            <a:r>
              <a:rPr lang="en-US" dirty="0" smtClean="0">
                <a:sym typeface="Wingdings" pitchFamily="2" charset="2"/>
              </a:rPr>
              <a:t> Z</a:t>
            </a:r>
            <a:r>
              <a:rPr lang="en-US" baseline="-25000" dirty="0" smtClean="0">
                <a:sym typeface="Wingdings" pitchFamily="2" charset="2"/>
              </a:rPr>
              <a:t>2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smtClean="0"/>
              <a:t>options: 2 constant, 2 not</a:t>
            </a:r>
          </a:p>
          <a:p>
            <a:r>
              <a:rPr lang="en-US" dirty="0" smtClean="0"/>
              <a:t>Assume unitary </a:t>
            </a:r>
            <a:r>
              <a:rPr lang="en-US" dirty="0" err="1" smtClean="0"/>
              <a:t>U</a:t>
            </a:r>
            <a:r>
              <a:rPr lang="en-US" baseline="-25000" dirty="0" err="1" smtClean="0"/>
              <a:t>f</a:t>
            </a:r>
            <a:r>
              <a:rPr lang="en-US" dirty="0" smtClean="0"/>
              <a:t> exist </a:t>
            </a:r>
            <a:r>
              <a:rPr lang="en-US" dirty="0" err="1" smtClean="0"/>
              <a:t>s.t</a:t>
            </a:r>
            <a:r>
              <a:rPr lang="en-US" dirty="0" smtClean="0"/>
              <a:t>. </a:t>
            </a:r>
            <a:r>
              <a:rPr lang="en-US" dirty="0" err="1" smtClean="0"/>
              <a:t>U</a:t>
            </a:r>
            <a:r>
              <a:rPr lang="en-US" baseline="-25000" dirty="0" err="1" smtClean="0"/>
              <a:t>f</a:t>
            </a:r>
            <a:r>
              <a:rPr lang="en-US" dirty="0" smtClean="0"/>
              <a:t>(|x&gt;|y&gt;)=|x&gt;|</a:t>
            </a:r>
            <a:r>
              <a:rPr lang="en-US" dirty="0" err="1" smtClean="0"/>
              <a:t>y</a:t>
            </a:r>
            <a:r>
              <a:rPr lang="en-US" dirty="0" err="1" smtClean="0">
                <a:sym typeface="Symbol"/>
              </a:rPr>
              <a:t>f</a:t>
            </a:r>
            <a:r>
              <a:rPr lang="en-US" dirty="0" smtClean="0">
                <a:sym typeface="Symbol"/>
              </a:rPr>
              <a:t>(x)&gt;</a:t>
            </a:r>
          </a:p>
          <a:p>
            <a:r>
              <a:rPr lang="en-US" dirty="0" smtClean="0">
                <a:sym typeface="Symbol"/>
              </a:rPr>
              <a:t>(1) Start w/ </a:t>
            </a:r>
            <a:r>
              <a:rPr lang="en-US" dirty="0" err="1" smtClean="0">
                <a:sym typeface="Symbol"/>
              </a:rPr>
              <a:t>f</a:t>
            </a:r>
            <a:r>
              <a:rPr lang="en-US" baseline="-25000" dirty="0" err="1" smtClean="0">
                <a:sym typeface="Symbol"/>
              </a:rPr>
              <a:t>i</a:t>
            </a:r>
            <a:r>
              <a:rPr lang="en-US" dirty="0" err="1" smtClean="0">
                <a:sym typeface="Symbol"/>
              </a:rPr>
              <a:t>,i</a:t>
            </a:r>
            <a:r>
              <a:rPr lang="en-US" dirty="0" smtClean="0">
                <a:sym typeface="Symbol"/>
              </a:rPr>
              <a:t>=0..3 </a:t>
            </a:r>
            <a:r>
              <a:rPr lang="en-US" dirty="0" smtClean="0">
                <a:sym typeface="Wingdings" pitchFamily="2" charset="2"/>
              </a:rPr>
              <a:t>				        </a:t>
            </a:r>
            <a:r>
              <a:rPr lang="en-US" dirty="0" smtClean="0">
                <a:sym typeface="Symbol"/>
              </a:rPr>
              <a:t/>
            </a:r>
            <a:br>
              <a:rPr lang="en-US" dirty="0" smtClean="0">
                <a:sym typeface="Symbol"/>
              </a:rPr>
            </a:br>
            <a:r>
              <a:rPr lang="en-US" dirty="0" smtClean="0">
                <a:sym typeface="Symbol"/>
              </a:rPr>
              <a:t>		</a:t>
            </a:r>
            <a:r>
              <a:rPr lang="en-US" dirty="0" smtClean="0">
                <a:solidFill>
                  <a:srgbClr val="FF0000"/>
                </a:solidFill>
                <a:sym typeface="Symbol"/>
              </a:rPr>
              <a:t>(2) apply H </a:t>
            </a:r>
            <a:r>
              <a:rPr lang="en-US" dirty="0" err="1" smtClean="0">
                <a:solidFill>
                  <a:srgbClr val="FF0000"/>
                </a:solidFill>
                <a:sym typeface="Symbol"/>
              </a:rPr>
              <a:t>before+after</a:t>
            </a:r>
            <a:r>
              <a:rPr lang="en-US" dirty="0" smtClean="0">
                <a:solidFill>
                  <a:srgbClr val="FF0000"/>
                </a:solidFill>
                <a:sym typeface="Symbol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sym typeface="Symbol"/>
              </a:rPr>
              <a:t>U</a:t>
            </a:r>
            <a:r>
              <a:rPr lang="en-US" baseline="-25000" dirty="0" err="1" smtClean="0">
                <a:solidFill>
                  <a:srgbClr val="FF0000"/>
                </a:solidFill>
                <a:sym typeface="Symbol"/>
              </a:rPr>
              <a:t>f</a:t>
            </a:r>
            <a:r>
              <a:rPr lang="en-US" dirty="0" smtClean="0">
                <a:solidFill>
                  <a:srgbClr val="FF0000"/>
                </a:solidFill>
                <a:sym typeface="Symbol"/>
              </a:rPr>
              <a:t> </a:t>
            </a:r>
            <a:r>
              <a:rPr lang="en-US" dirty="0" smtClean="0">
                <a:sym typeface="Wingdings" pitchFamily="2" charset="2"/>
              </a:rPr>
              <a:t>		</a:t>
            </a:r>
            <a:r>
              <a:rPr lang="en-US" dirty="0" smtClean="0">
                <a:sym typeface="Symbol"/>
              </a:rPr>
              <a:t/>
            </a:r>
            <a:br>
              <a:rPr lang="en-US" dirty="0" smtClean="0">
                <a:sym typeface="Symbol"/>
              </a:rPr>
            </a:br>
            <a:r>
              <a:rPr lang="en-US" dirty="0" smtClean="0">
                <a:sym typeface="Symbol"/>
              </a:rPr>
              <a:t>					</a:t>
            </a:r>
            <a:br>
              <a:rPr lang="en-US" dirty="0" smtClean="0">
                <a:sym typeface="Symbol"/>
              </a:rPr>
            </a:br>
            <a:r>
              <a:rPr lang="en-US" dirty="0" smtClean="0">
                <a:sym typeface="Symbol"/>
              </a:rPr>
              <a:t>									</a:t>
            </a:r>
            <a:br>
              <a:rPr lang="en-US" dirty="0" smtClean="0">
                <a:sym typeface="Symbol"/>
              </a:rPr>
            </a:br>
            <a:r>
              <a:rPr lang="en-US" dirty="0" smtClean="0">
                <a:sym typeface="Symbol"/>
              </a:rPr>
              <a:t>									</a:t>
            </a:r>
            <a:br>
              <a:rPr lang="en-US" dirty="0" smtClean="0">
                <a:sym typeface="Symbol"/>
              </a:rPr>
            </a:br>
            <a:r>
              <a:rPr lang="en-US" dirty="0" smtClean="0">
                <a:sym typeface="Symbol"/>
              </a:rPr>
              <a:t/>
            </a:r>
            <a:br>
              <a:rPr lang="en-US" dirty="0" smtClean="0">
                <a:sym typeface="Symbol"/>
              </a:rPr>
            </a:br>
            <a:r>
              <a:rPr lang="en-US" dirty="0" smtClean="0">
                <a:sym typeface="Symbol"/>
              </a:rPr>
              <a:t>		</a:t>
            </a:r>
            <a:r>
              <a:rPr lang="en-US" dirty="0" smtClean="0">
                <a:solidFill>
                  <a:srgbClr val="FF0000"/>
                </a:solidFill>
                <a:sym typeface="Symbol"/>
              </a:rPr>
              <a:t>   should be</a:t>
            </a:r>
            <a:br>
              <a:rPr lang="en-US" dirty="0" smtClean="0">
                <a:solidFill>
                  <a:srgbClr val="FF0000"/>
                </a:solidFill>
                <a:sym typeface="Symbol"/>
              </a:rPr>
            </a:br>
            <a:r>
              <a:rPr lang="en-US" dirty="0" smtClean="0">
                <a:solidFill>
                  <a:srgbClr val="FF0000"/>
                </a:solidFill>
                <a:sym typeface="Symbol"/>
              </a:rPr>
              <a:t>		  same result</a:t>
            </a:r>
            <a:r>
              <a:rPr lang="en-US" dirty="0" smtClean="0">
                <a:sym typeface="Symbol"/>
              </a:rPr>
              <a:t>					</a:t>
            </a:r>
            <a:endParaRPr lang="en-US" sz="2000" dirty="0" smtClean="0">
              <a:sym typeface="Symbol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9286239" y="308186"/>
          <a:ext cx="2905761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8587"/>
                <a:gridCol w="968587"/>
                <a:gridCol w="968587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x=0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x=1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</a:t>
                      </a:r>
                      <a:r>
                        <a:rPr lang="en-US" baseline="-25000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</a:t>
                      </a:r>
                      <a:r>
                        <a:rPr lang="en-US" baseline="-25000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</a:t>
                      </a:r>
                      <a:r>
                        <a:rPr lang="en-US" baseline="-25000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</a:t>
                      </a:r>
                      <a:r>
                        <a:rPr lang="en-US" baseline="-25000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6090" name="AutoShape 10" descr="data:image/png;base64,iVBORw0KGgoAAAANSUhEUgAAAIwAAAB7CAYAAACmV2ifAAAABHNCSVQICAgIfAhkiAAAAAlwSFlzAAALEgAACxIB0t1+/AAAADh0RVh0U29mdHdhcmUAbWF0cGxvdGxpYiB2ZXJzaW9uMy4xLjIsIGh0dHA6Ly9tYXRwbG90bGliLm9yZy8li6FKAAAFaklEQVR4nO3dzUtUbRjH8d+YTTItAhssyxaJWThpUC2sqDFImBbhpsygwBAcF/UfVJtASFy4MKhduwmSIhdmtKgho40UhUUKRQ1BiyQJerOiu0VP82QvT10+ZzynOd8PzObMnOE+8OU+RxdzRZxzTsAfKvF7Afi7EAxMCAYmBAMTgoEJwcCEYGBCMDAhGJgQDEwIBiYEAxOCgQnBwIRgYEIwMCEYmBAMTAgGJgQDE4KBCcHAhGBgQjAwIRiYEAxMCAYmBAMTgoEJwcCEYGBCMDAhGJgQDEwIBiYE842XL1+qq6tLFRUVisVi2rJli0ZGRvxeVqAQzD+cc2ppadGFCxfU29urwcFBxeNxNTc36/bt234vLzgcnHPODQ4OOkluaGgof2x6etrV1NS4nTt3+riyYAnFDvPp0yf19vZq1apVKisr07p165TNZrV69Wp1dnZKki5evKjFixcrlUrlz4tGo2pra9OVK1f0+vVrv5YfKKEIpqOjQ8ePH1c6ndalS5fU2tqqffv26dGjR9qwYYMkaWxsTIlEQpFIZMa5a9eu1cePH/XgwQM/lh44pX4voNAymYzOnDmja9euKZlMSpK2b9+uW7du6fz581q/fr0k6cWLF6qrq/vh/PLy8vz7CMEO093drVQqlY/lq5qaGs2fP18NDQ2m73v8+LGSyaRqa2tVX1+v69eve7ncn4pEIgV//amiDubp06caGxvTnj17fngvl8spkUhowYIFkr7sJFNTUz987uvO8nWnSafT2rt3ryYmJnT69Gm1tbXp/fv3BbyKYCn6YCRp6dKlM46/fftW2Ww2fzuSpEQiofv378t9N3rh3r17Ki0t1Zo1azQ5OamRkRF1dHRIkjZv3qxly5bp6tWrBb0O51zBX3+qqIOJx+OSpImJiRnHe3p69OzZs/wDryS1tLRocnJSly9fzh/78OGDzp49qx07dmjhwoXK5XJasmRJfleSpJUrV+rJkycFvpLgKOqH3urqajU0NKi7u1vl5eVavny5BgYGNDQ0JEkzgtm1a5e2bt2qgwcPqqenR5WVlerv71cul1Mmk/HrEoJnrv7h45fx8XHX1NTkYrGYW7FihTty5Ig7ceKEmzdvnnvz5s2Mz05NTbnOzk4Xj8ddWVmZ27Rpk8tms/n3nz9/7mKxmHv37l3+2MaNG93w8PCcXY/fij6Yn9m/f7+rr6+f1bnNzc3u5MmTzjnnbty44SorK9309LSXywu0or4l/cro6KgaGxtnde6pU6fU3t6uvr4+RaNRZTIZRaNRj1cYXBHnwjWR7dWrV1q0aJH6+vp0+PBhv5fz1wldMPh/ivrPaniPYGBCMDAhGJgQDEwIBiYEAxOCgQnBwIRgYEIwMCEYmBAMTAgGJgQDE4KBCcHAhGBgQjAwIRiYEAxMCAYmBAMTgoEJwcCEYGBCMDAhGJgQDEwIBiYE8x0mmvw3gvmGY6LJ7/n6g2kBw0ST3wvNDsNEE2+EJhgmmngjFL+iyUQT74Rih/F6osmxY8dUW1urkpISDQwMeLnUn2KayRwqxESTVCql4eFhbdu2rYArD6ZQBCN5N9FE+jLFpLq6usAr/5djmsnc8XqiSdgV/UMvE008Nlf/8PGTlxNNvpVMJt25c+fm4hICI7Q/HX/gwAHduXNHd+/enfV3NDU16dChQ9q9e7eHKwu2on+G+ZXR0dEZtyOLo0ePqqqqSjdv3lQ6nVZVVZUePnzo8QqDKZQ7DBNNZi+UwWD2QntLwuwQDEwIBiYEAxOCgQnBwIRgYEIwMCEYmBAMTAgGJgQDE4KBCcHAhGBgQjAwIRiYEAxMCAYmBAMTgoEJwcCEYGBCMDAhGJh8BnqhwqrENv98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2" name="Picture 11" descr="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094" y="2712720"/>
            <a:ext cx="1387721" cy="4069080"/>
          </a:xfrm>
          <a:prstGeom prst="rect">
            <a:avLst/>
          </a:prstGeom>
        </p:spPr>
      </p:pic>
      <p:pic>
        <p:nvPicPr>
          <p:cNvPr id="7" name="Picture 6" descr="tm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2697" y="3154680"/>
            <a:ext cx="2234565" cy="1402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33551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tm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360" y="3524250"/>
            <a:ext cx="4173428" cy="225171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4AE1FDD8-EA84-4725-A303-81A171853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Deutsch’s Problem (V3)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396240" y="1228724"/>
            <a:ext cx="12146280" cy="4608195"/>
          </a:xfrm>
          <a:noFill/>
        </p:spPr>
        <p:txBody>
          <a:bodyPr/>
          <a:lstStyle/>
          <a:p>
            <a:r>
              <a:rPr lang="en-US" dirty="0" smtClean="0"/>
              <a:t>Consider f(x): Z</a:t>
            </a:r>
            <a:r>
              <a:rPr lang="en-US" baseline="-25000" dirty="0" smtClean="0"/>
              <a:t>2 </a:t>
            </a:r>
            <a:r>
              <a:rPr lang="en-US" dirty="0" smtClean="0">
                <a:sym typeface="Wingdings" pitchFamily="2" charset="2"/>
              </a:rPr>
              <a:t> Z</a:t>
            </a:r>
            <a:r>
              <a:rPr lang="en-US" baseline="-25000" dirty="0" smtClean="0">
                <a:sym typeface="Wingdings" pitchFamily="2" charset="2"/>
              </a:rPr>
              <a:t>2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smtClean="0"/>
              <a:t>options: 2 constant, 2 not</a:t>
            </a:r>
          </a:p>
          <a:p>
            <a:r>
              <a:rPr lang="en-US" dirty="0" smtClean="0"/>
              <a:t>Assume unitary </a:t>
            </a:r>
            <a:r>
              <a:rPr lang="en-US" dirty="0" err="1" smtClean="0"/>
              <a:t>U</a:t>
            </a:r>
            <a:r>
              <a:rPr lang="en-US" baseline="-25000" dirty="0" err="1" smtClean="0"/>
              <a:t>f</a:t>
            </a:r>
            <a:r>
              <a:rPr lang="en-US" dirty="0" smtClean="0"/>
              <a:t> exist </a:t>
            </a:r>
            <a:r>
              <a:rPr lang="en-US" dirty="0" err="1" smtClean="0"/>
              <a:t>s.t</a:t>
            </a:r>
            <a:r>
              <a:rPr lang="en-US" dirty="0" smtClean="0"/>
              <a:t>. </a:t>
            </a:r>
            <a:r>
              <a:rPr lang="en-US" dirty="0" err="1" smtClean="0"/>
              <a:t>U</a:t>
            </a:r>
            <a:r>
              <a:rPr lang="en-US" baseline="-25000" dirty="0" err="1" smtClean="0"/>
              <a:t>f</a:t>
            </a:r>
            <a:r>
              <a:rPr lang="en-US" dirty="0" smtClean="0"/>
              <a:t>(|x&gt;|y&gt;)=|x&gt;|</a:t>
            </a:r>
            <a:r>
              <a:rPr lang="en-US" dirty="0" err="1" smtClean="0"/>
              <a:t>y</a:t>
            </a:r>
            <a:r>
              <a:rPr lang="en-US" dirty="0" err="1" smtClean="0">
                <a:sym typeface="Symbol"/>
              </a:rPr>
              <a:t>f</a:t>
            </a:r>
            <a:r>
              <a:rPr lang="en-US" dirty="0" smtClean="0">
                <a:sym typeface="Symbol"/>
              </a:rPr>
              <a:t>(x)&gt;</a:t>
            </a:r>
          </a:p>
          <a:p>
            <a:r>
              <a:rPr lang="en-US" dirty="0" smtClean="0">
                <a:sym typeface="Symbol"/>
              </a:rPr>
              <a:t>(1) Start w/ </a:t>
            </a:r>
            <a:r>
              <a:rPr lang="en-US" dirty="0" err="1" smtClean="0">
                <a:sym typeface="Symbol"/>
              </a:rPr>
              <a:t>f</a:t>
            </a:r>
            <a:r>
              <a:rPr lang="en-US" baseline="-25000" dirty="0" err="1" smtClean="0">
                <a:sym typeface="Symbol"/>
              </a:rPr>
              <a:t>i</a:t>
            </a:r>
            <a:r>
              <a:rPr lang="en-US" dirty="0" err="1" smtClean="0">
                <a:sym typeface="Symbol"/>
              </a:rPr>
              <a:t>,i</a:t>
            </a:r>
            <a:r>
              <a:rPr lang="en-US" dirty="0" smtClean="0">
                <a:sym typeface="Symbol"/>
              </a:rPr>
              <a:t>=0..3 </a:t>
            </a:r>
            <a:r>
              <a:rPr lang="en-US" dirty="0" smtClean="0">
                <a:sym typeface="Wingdings" pitchFamily="2" charset="2"/>
              </a:rPr>
              <a:t>				        </a:t>
            </a:r>
            <a:r>
              <a:rPr lang="en-US" dirty="0" smtClean="0">
                <a:sym typeface="Symbol"/>
              </a:rPr>
              <a:t/>
            </a:r>
            <a:br>
              <a:rPr lang="en-US" dirty="0" smtClean="0">
                <a:sym typeface="Symbol"/>
              </a:rPr>
            </a:br>
            <a:r>
              <a:rPr lang="en-US" dirty="0" smtClean="0">
                <a:sym typeface="Symbol"/>
              </a:rPr>
              <a:t>		(2) apply H </a:t>
            </a:r>
            <a:r>
              <a:rPr lang="en-US" dirty="0" err="1" smtClean="0">
                <a:sym typeface="Symbol"/>
              </a:rPr>
              <a:t>before+after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U</a:t>
            </a:r>
            <a:r>
              <a:rPr lang="en-US" baseline="-25000" dirty="0" err="1" smtClean="0">
                <a:sym typeface="Symbol"/>
              </a:rPr>
              <a:t>f</a:t>
            </a:r>
            <a:r>
              <a:rPr lang="en-US" dirty="0" smtClean="0">
                <a:sym typeface="Symbol"/>
              </a:rPr>
              <a:t> </a:t>
            </a:r>
            <a:r>
              <a:rPr lang="en-US" dirty="0" smtClean="0">
                <a:sym typeface="Wingdings" pitchFamily="2" charset="2"/>
              </a:rPr>
              <a:t>		</a:t>
            </a:r>
            <a:r>
              <a:rPr lang="en-US" dirty="0" smtClean="0">
                <a:sym typeface="Symbol"/>
              </a:rPr>
              <a:t/>
            </a:r>
            <a:br>
              <a:rPr lang="en-US" dirty="0" smtClean="0">
                <a:sym typeface="Symbol"/>
              </a:rPr>
            </a:br>
            <a:r>
              <a:rPr lang="en-US" dirty="0" smtClean="0">
                <a:sym typeface="Symbol"/>
              </a:rPr>
              <a:t>					</a:t>
            </a:r>
            <a:r>
              <a:rPr lang="en-US" dirty="0" smtClean="0">
                <a:solidFill>
                  <a:srgbClr val="FF0000"/>
                </a:solidFill>
                <a:sym typeface="Symbol"/>
              </a:rPr>
              <a:t>  (3) use equivalences</a:t>
            </a:r>
            <a:r>
              <a:rPr lang="en-US" dirty="0" smtClean="0">
                <a:sym typeface="Wingdings" pitchFamily="2" charset="2"/>
              </a:rPr>
              <a:t></a:t>
            </a:r>
            <a:r>
              <a:rPr lang="en-US" dirty="0" smtClean="0">
                <a:sym typeface="Symbol"/>
              </a:rPr>
              <a:t/>
            </a:r>
            <a:br>
              <a:rPr lang="en-US" dirty="0" smtClean="0">
                <a:sym typeface="Symbol"/>
              </a:rPr>
            </a:br>
            <a:r>
              <a:rPr lang="en-US" dirty="0" smtClean="0">
                <a:sym typeface="Symbol"/>
              </a:rPr>
              <a:t>									</a:t>
            </a:r>
            <a:br>
              <a:rPr lang="en-US" dirty="0" smtClean="0">
                <a:sym typeface="Symbol"/>
              </a:rPr>
            </a:br>
            <a:r>
              <a:rPr lang="en-US" dirty="0" smtClean="0">
                <a:sym typeface="Symbol"/>
              </a:rPr>
              <a:t>									</a:t>
            </a:r>
            <a:br>
              <a:rPr lang="en-US" dirty="0" smtClean="0">
                <a:sym typeface="Symbol"/>
              </a:rPr>
            </a:br>
            <a:r>
              <a:rPr lang="en-US" dirty="0" smtClean="0">
                <a:sym typeface="Symbol"/>
              </a:rPr>
              <a:t/>
            </a:r>
            <a:br>
              <a:rPr lang="en-US" dirty="0" smtClean="0">
                <a:sym typeface="Symbol"/>
              </a:rPr>
            </a:br>
            <a:r>
              <a:rPr lang="en-US" dirty="0" smtClean="0">
                <a:sym typeface="Symbol"/>
              </a:rPr>
              <a:t>		   should be</a:t>
            </a:r>
            <a:br>
              <a:rPr lang="en-US" dirty="0" smtClean="0">
                <a:sym typeface="Symbol"/>
              </a:rPr>
            </a:br>
            <a:r>
              <a:rPr lang="en-US" dirty="0" smtClean="0">
                <a:sym typeface="Symbol"/>
              </a:rPr>
              <a:t>		  same result					</a:t>
            </a:r>
            <a:endParaRPr lang="en-US" sz="2000" dirty="0" smtClean="0">
              <a:sym typeface="Symbol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9286239" y="308186"/>
          <a:ext cx="2905761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8587"/>
                <a:gridCol w="968587"/>
                <a:gridCol w="968587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x=0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x=1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</a:t>
                      </a:r>
                      <a:r>
                        <a:rPr lang="en-US" baseline="-25000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</a:t>
                      </a:r>
                      <a:r>
                        <a:rPr lang="en-US" baseline="-25000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</a:t>
                      </a:r>
                      <a:r>
                        <a:rPr lang="en-US" baseline="-25000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</a:t>
                      </a:r>
                      <a:r>
                        <a:rPr lang="en-US" baseline="-25000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6090" name="AutoShape 10" descr="data:image/png;base64,iVBORw0KGgoAAAANSUhEUgAAAIwAAAB7CAYAAACmV2ifAAAABHNCSVQICAgIfAhkiAAAAAlwSFlzAAALEgAACxIB0t1+/AAAADh0RVh0U29mdHdhcmUAbWF0cGxvdGxpYiB2ZXJzaW9uMy4xLjIsIGh0dHA6Ly9tYXRwbG90bGliLm9yZy8li6FKAAAFaklEQVR4nO3dzUtUbRjH8d+YTTItAhssyxaJWThpUC2sqDFImBbhpsygwBAcF/UfVJtASFy4MKhduwmSIhdmtKgho40UhUUKRQ1BiyQJerOiu0VP82QvT10+ZzynOd8PzObMnOE+8OU+RxdzRZxzTsAfKvF7Afi7EAxMCAYmBAMTgoEJwcCEYGBCMDAhGJgQDEwIBiYEAxOCgQnBwIRgYEIwMCEYmBAMTAgGJgQDE4KBCcHAhGBgQjAwIRiYEAxMCAYmBAMTgoEJwcCEYGBCMDAhGJgQDEwIBiYE842XL1+qq6tLFRUVisVi2rJli0ZGRvxeVqAQzD+cc2ppadGFCxfU29urwcFBxeNxNTc36/bt234vLzgcnHPODQ4OOkluaGgof2x6etrV1NS4nTt3+riyYAnFDvPp0yf19vZq1apVKisr07p165TNZrV69Wp1dnZKki5evKjFixcrlUrlz4tGo2pra9OVK1f0+vVrv5YfKKEIpqOjQ8ePH1c6ndalS5fU2tqqffv26dGjR9qwYYMkaWxsTIlEQpFIZMa5a9eu1cePH/XgwQM/lh44pX4voNAymYzOnDmja9euKZlMSpK2b9+uW7du6fz581q/fr0k6cWLF6qrq/vh/PLy8vz7CMEO093drVQqlY/lq5qaGs2fP18NDQ2m73v8+LGSyaRqa2tVX1+v69eve7ncn4pEIgV//amiDubp06caGxvTnj17fngvl8spkUhowYIFkr7sJFNTUz987uvO8nWnSafT2rt3ryYmJnT69Gm1tbXp/fv3BbyKYCn6YCRp6dKlM46/fftW2Ww2fzuSpEQiofv378t9N3rh3r17Ki0t1Zo1azQ5OamRkRF1dHRIkjZv3qxly5bp6tWrBb0O51zBX3+qqIOJx+OSpImJiRnHe3p69OzZs/wDryS1tLRocnJSly9fzh/78OGDzp49qx07dmjhwoXK5XJasmRJfleSpJUrV+rJkycFvpLgKOqH3urqajU0NKi7u1vl5eVavny5BgYGNDQ0JEkzgtm1a5e2bt2qgwcPqqenR5WVlerv71cul1Mmk/HrEoJnrv7h45fx8XHX1NTkYrGYW7FihTty5Ig7ceKEmzdvnnvz5s2Mz05NTbnOzk4Xj8ddWVmZ27Rpk8tms/n3nz9/7mKxmHv37l3+2MaNG93w8PCcXY/fij6Yn9m/f7+rr6+f1bnNzc3u5MmTzjnnbty44SorK9309LSXywu0or4l/cro6KgaGxtnde6pU6fU3t6uvr4+RaNRZTIZRaNRj1cYXBHnwjWR7dWrV1q0aJH6+vp0+PBhv5fz1wldMPh/ivrPaniPYGBCMDAhGJgQDEwIBiYEAxOCgQnBwIRgYEIwMCEYmBAMTAgGJgQDE4KBCcHAhGBgQjAwIRiYEAxMCAYmBAMTgoEJwcCEYGBCMDAhGJgQDEwIBiYE8x0mmvw3gvmGY6LJ7/n6g2kBw0ST3wvNDsNEE2+EJhgmmngjFL+iyUQT74Rih/F6osmxY8dUW1urkpISDQwMeLnUn2KayRwqxESTVCql4eFhbdu2rYArD6ZQBCN5N9FE+jLFpLq6usAr/5djmsnc8XqiSdgV/UMvE008Nlf/8PGTlxNNvpVMJt25c+fm4hICI7Q/HX/gwAHduXNHd+/enfV3NDU16dChQ9q9e7eHKwu2on+G+ZXR0dEZtyOLo0ePqqqqSjdv3lQ6nVZVVZUePnzo8QqDKZQ7DBNNZi+UwWD2QntLwuwQDEwIBiYEAxOCgQnBwIRgYEIwMCEYmBAMTAgGJgQDE4KBCcHAhGBgQjAwIRiYEAxMCAYmBAMTgoEJwcCEYGBCMDAhGJh8BnqhwqrENv98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2" name="Picture 11" descr="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094" y="2712720"/>
            <a:ext cx="1387721" cy="4069080"/>
          </a:xfrm>
          <a:prstGeom prst="rect">
            <a:avLst/>
          </a:prstGeom>
        </p:spPr>
      </p:pic>
      <p:pic>
        <p:nvPicPr>
          <p:cNvPr id="7" name="Picture 6" descr="tm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2697" y="3154680"/>
            <a:ext cx="2234565" cy="1402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33551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tm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99647" y="2691765"/>
            <a:ext cx="1333672" cy="4074795"/>
          </a:xfrm>
          <a:prstGeom prst="rect">
            <a:avLst/>
          </a:prstGeom>
        </p:spPr>
      </p:pic>
      <p:pic>
        <p:nvPicPr>
          <p:cNvPr id="13" name="Picture 12" descr="tm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9178" y="2621280"/>
            <a:ext cx="1231582" cy="772757"/>
          </a:xfrm>
          <a:prstGeom prst="rect">
            <a:avLst/>
          </a:prstGeom>
        </p:spPr>
      </p:pic>
      <p:pic>
        <p:nvPicPr>
          <p:cNvPr id="9" name="Picture 8" descr="tm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360" y="3524250"/>
            <a:ext cx="4173428" cy="225171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4AE1FDD8-EA84-4725-A303-81A171853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Deutsch’s Problem (V3)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396240" y="1228724"/>
            <a:ext cx="12146280" cy="4608195"/>
          </a:xfrm>
          <a:noFill/>
        </p:spPr>
        <p:txBody>
          <a:bodyPr/>
          <a:lstStyle/>
          <a:p>
            <a:r>
              <a:rPr lang="en-US" dirty="0" smtClean="0"/>
              <a:t>Consider f(x): Z</a:t>
            </a:r>
            <a:r>
              <a:rPr lang="en-US" baseline="-25000" dirty="0" smtClean="0"/>
              <a:t>2 </a:t>
            </a:r>
            <a:r>
              <a:rPr lang="en-US" dirty="0" smtClean="0">
                <a:sym typeface="Wingdings" pitchFamily="2" charset="2"/>
              </a:rPr>
              <a:t> Z</a:t>
            </a:r>
            <a:r>
              <a:rPr lang="en-US" baseline="-25000" dirty="0" smtClean="0">
                <a:sym typeface="Wingdings" pitchFamily="2" charset="2"/>
              </a:rPr>
              <a:t>2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smtClean="0"/>
              <a:t>options: 2 constant, 2 not</a:t>
            </a:r>
          </a:p>
          <a:p>
            <a:r>
              <a:rPr lang="en-US" dirty="0" smtClean="0"/>
              <a:t>Assume unitary </a:t>
            </a:r>
            <a:r>
              <a:rPr lang="en-US" dirty="0" err="1" smtClean="0"/>
              <a:t>U</a:t>
            </a:r>
            <a:r>
              <a:rPr lang="en-US" baseline="-25000" dirty="0" err="1" smtClean="0"/>
              <a:t>f</a:t>
            </a:r>
            <a:r>
              <a:rPr lang="en-US" dirty="0" smtClean="0"/>
              <a:t> exist </a:t>
            </a:r>
            <a:r>
              <a:rPr lang="en-US" dirty="0" err="1" smtClean="0"/>
              <a:t>s.t</a:t>
            </a:r>
            <a:r>
              <a:rPr lang="en-US" dirty="0" smtClean="0"/>
              <a:t>. </a:t>
            </a:r>
            <a:r>
              <a:rPr lang="en-US" dirty="0" err="1" smtClean="0"/>
              <a:t>U</a:t>
            </a:r>
            <a:r>
              <a:rPr lang="en-US" baseline="-25000" dirty="0" err="1" smtClean="0"/>
              <a:t>f</a:t>
            </a:r>
            <a:r>
              <a:rPr lang="en-US" dirty="0" smtClean="0"/>
              <a:t>(|x&gt;|y&gt;)=|x&gt;|</a:t>
            </a:r>
            <a:r>
              <a:rPr lang="en-US" dirty="0" err="1" smtClean="0"/>
              <a:t>y</a:t>
            </a:r>
            <a:r>
              <a:rPr lang="en-US" dirty="0" err="1" smtClean="0">
                <a:sym typeface="Symbol"/>
              </a:rPr>
              <a:t>f</a:t>
            </a:r>
            <a:r>
              <a:rPr lang="en-US" dirty="0" smtClean="0">
                <a:sym typeface="Symbol"/>
              </a:rPr>
              <a:t>(x)&gt;</a:t>
            </a:r>
          </a:p>
          <a:p>
            <a:r>
              <a:rPr lang="en-US" dirty="0" smtClean="0">
                <a:sym typeface="Symbol"/>
              </a:rPr>
              <a:t>(1) Start w/ </a:t>
            </a:r>
            <a:r>
              <a:rPr lang="en-US" dirty="0" err="1" smtClean="0">
                <a:sym typeface="Symbol"/>
              </a:rPr>
              <a:t>f</a:t>
            </a:r>
            <a:r>
              <a:rPr lang="en-US" baseline="-25000" dirty="0" err="1" smtClean="0">
                <a:sym typeface="Symbol"/>
              </a:rPr>
              <a:t>i</a:t>
            </a:r>
            <a:r>
              <a:rPr lang="en-US" dirty="0" err="1" smtClean="0">
                <a:sym typeface="Symbol"/>
              </a:rPr>
              <a:t>,i</a:t>
            </a:r>
            <a:r>
              <a:rPr lang="en-US" dirty="0" smtClean="0">
                <a:sym typeface="Symbol"/>
              </a:rPr>
              <a:t>=0..3 </a:t>
            </a:r>
            <a:r>
              <a:rPr lang="en-US" dirty="0" smtClean="0">
                <a:sym typeface="Wingdings" pitchFamily="2" charset="2"/>
              </a:rPr>
              <a:t>				        </a:t>
            </a:r>
            <a:r>
              <a:rPr lang="en-US" dirty="0" smtClean="0">
                <a:solidFill>
                  <a:srgbClr val="FF0000"/>
                </a:solidFill>
                <a:sym typeface="Wingdings" pitchFamily="2" charset="2"/>
              </a:rPr>
              <a:t>(4) </a:t>
            </a:r>
            <a:r>
              <a:rPr lang="en-US" dirty="0" smtClean="0">
                <a:solidFill>
                  <a:srgbClr val="FF0000"/>
                </a:solidFill>
                <a:sym typeface="Symbol"/>
              </a:rPr>
              <a:t>H-</a:t>
            </a:r>
            <a:r>
              <a:rPr lang="en-US" dirty="0" err="1" smtClean="0">
                <a:solidFill>
                  <a:srgbClr val="FF0000"/>
                </a:solidFill>
                <a:sym typeface="Symbol"/>
              </a:rPr>
              <a:t>Uf</a:t>
            </a:r>
            <a:r>
              <a:rPr lang="en-US" dirty="0" smtClean="0">
                <a:solidFill>
                  <a:srgbClr val="FF0000"/>
                </a:solidFill>
                <a:sym typeface="Symbol"/>
              </a:rPr>
              <a:t>-H=equiv=result</a:t>
            </a:r>
            <a:r>
              <a:rPr lang="en-US" dirty="0" smtClean="0">
                <a:sym typeface="Symbol"/>
              </a:rPr>
              <a:t>  </a:t>
            </a:r>
            <a:r>
              <a:rPr lang="en-US" sz="2000" dirty="0" smtClean="0">
                <a:sym typeface="Symbol"/>
              </a:rPr>
              <a:t>f(0) f(1)</a:t>
            </a:r>
            <a:r>
              <a:rPr lang="en-US" dirty="0" smtClean="0">
                <a:sym typeface="Symbol"/>
              </a:rPr>
              <a:t/>
            </a:r>
            <a:br>
              <a:rPr lang="en-US" dirty="0" smtClean="0">
                <a:sym typeface="Symbol"/>
              </a:rPr>
            </a:br>
            <a:r>
              <a:rPr lang="en-US" dirty="0" smtClean="0">
                <a:sym typeface="Symbol"/>
              </a:rPr>
              <a:t>		(2) apply H </a:t>
            </a:r>
            <a:r>
              <a:rPr lang="en-US" dirty="0" err="1" smtClean="0">
                <a:sym typeface="Symbol"/>
              </a:rPr>
              <a:t>before+after</a:t>
            </a:r>
            <a:r>
              <a:rPr lang="en-US" dirty="0" smtClean="0">
                <a:sym typeface="Symbol"/>
              </a:rPr>
              <a:t> </a:t>
            </a:r>
            <a:r>
              <a:rPr lang="en-US" dirty="0" err="1" smtClean="0">
                <a:sym typeface="Symbol"/>
              </a:rPr>
              <a:t>U</a:t>
            </a:r>
            <a:r>
              <a:rPr lang="en-US" baseline="-25000" dirty="0" err="1" smtClean="0">
                <a:sym typeface="Symbol"/>
              </a:rPr>
              <a:t>f</a:t>
            </a:r>
            <a:r>
              <a:rPr lang="en-US" dirty="0" smtClean="0">
                <a:sym typeface="Symbol"/>
              </a:rPr>
              <a:t> </a:t>
            </a:r>
            <a:r>
              <a:rPr lang="en-US" dirty="0" smtClean="0">
                <a:sym typeface="Wingdings" pitchFamily="2" charset="2"/>
              </a:rPr>
              <a:t>				   =		</a:t>
            </a:r>
            <a:r>
              <a:rPr lang="en-US" sz="2000" dirty="0" smtClean="0">
                <a:sym typeface="Wingdings" pitchFamily="2" charset="2"/>
              </a:rPr>
              <a:t>0  0</a:t>
            </a:r>
            <a:r>
              <a:rPr lang="en-US" dirty="0" smtClean="0">
                <a:sym typeface="Symbol"/>
              </a:rPr>
              <a:t/>
            </a:r>
            <a:br>
              <a:rPr lang="en-US" dirty="0" smtClean="0">
                <a:sym typeface="Symbol"/>
              </a:rPr>
            </a:br>
            <a:r>
              <a:rPr lang="en-US" dirty="0" smtClean="0">
                <a:sym typeface="Symbol"/>
              </a:rPr>
              <a:t>					  (3) use equivalences</a:t>
            </a:r>
            <a:r>
              <a:rPr lang="en-US" dirty="0" smtClean="0">
                <a:sym typeface="Wingdings" pitchFamily="2" charset="2"/>
              </a:rPr>
              <a:t></a:t>
            </a:r>
            <a:r>
              <a:rPr lang="en-US" dirty="0" smtClean="0">
                <a:sym typeface="Symbol"/>
              </a:rPr>
              <a:t/>
            </a:r>
            <a:br>
              <a:rPr lang="en-US" dirty="0" smtClean="0">
                <a:sym typeface="Symbol"/>
              </a:rPr>
            </a:br>
            <a:r>
              <a:rPr lang="en-US" dirty="0" smtClean="0">
                <a:sym typeface="Symbol"/>
              </a:rPr>
              <a:t>									</a:t>
            </a:r>
            <a:br>
              <a:rPr lang="en-US" dirty="0" smtClean="0">
                <a:sym typeface="Symbol"/>
              </a:rPr>
            </a:br>
            <a:r>
              <a:rPr lang="en-US" dirty="0" smtClean="0">
                <a:sym typeface="Symbol"/>
              </a:rPr>
              <a:t>												</a:t>
            </a:r>
            <a:r>
              <a:rPr lang="en-US" sz="2000" dirty="0" smtClean="0">
                <a:sym typeface="Symbol"/>
              </a:rPr>
              <a:t> 0 1 </a:t>
            </a:r>
            <a:r>
              <a:rPr lang="en-US" dirty="0" smtClean="0">
                <a:sym typeface="Symbol"/>
              </a:rPr>
              <a:t/>
            </a:r>
            <a:br>
              <a:rPr lang="en-US" dirty="0" smtClean="0">
                <a:sym typeface="Symbol"/>
              </a:rPr>
            </a:br>
            <a:r>
              <a:rPr lang="en-US" dirty="0" smtClean="0">
                <a:sym typeface="Symbol"/>
              </a:rPr>
              <a:t/>
            </a:r>
            <a:br>
              <a:rPr lang="en-US" dirty="0" smtClean="0">
                <a:sym typeface="Symbol"/>
              </a:rPr>
            </a:br>
            <a:r>
              <a:rPr lang="en-US" dirty="0" smtClean="0">
                <a:sym typeface="Symbol"/>
              </a:rPr>
              <a:t>		   should be</a:t>
            </a:r>
            <a:br>
              <a:rPr lang="en-US" dirty="0" smtClean="0">
                <a:sym typeface="Symbol"/>
              </a:rPr>
            </a:br>
            <a:r>
              <a:rPr lang="en-US" dirty="0" smtClean="0">
                <a:sym typeface="Symbol"/>
              </a:rPr>
              <a:t>		  same result								 </a:t>
            </a:r>
            <a:r>
              <a:rPr lang="en-US" sz="2000" dirty="0" smtClean="0">
                <a:sym typeface="Symbol"/>
              </a:rPr>
              <a:t>1 0</a:t>
            </a:r>
            <a:br>
              <a:rPr lang="en-US" sz="2000" dirty="0" smtClean="0">
                <a:sym typeface="Symbol"/>
              </a:rPr>
            </a:br>
            <a:r>
              <a:rPr lang="en-US" sz="2000" dirty="0" smtClean="0">
                <a:sym typeface="Symbol"/>
              </a:rPr>
              <a:t/>
            </a:r>
            <a:br>
              <a:rPr lang="en-US" sz="2000" dirty="0" smtClean="0">
                <a:sym typeface="Symbol"/>
              </a:rPr>
            </a:br>
            <a:r>
              <a:rPr lang="en-US" sz="2000" dirty="0" smtClean="0">
                <a:sym typeface="Symbol"/>
              </a:rPr>
              <a:t/>
            </a:r>
            <a:br>
              <a:rPr lang="en-US" sz="2000" dirty="0" smtClean="0">
                <a:sym typeface="Symbol"/>
              </a:rPr>
            </a:br>
            <a:r>
              <a:rPr lang="en-US" sz="2000" dirty="0" smtClean="0">
                <a:sym typeface="Symbol"/>
              </a:rPr>
              <a:t/>
            </a:r>
            <a:br>
              <a:rPr lang="en-US" sz="2000" dirty="0" smtClean="0">
                <a:sym typeface="Symbol"/>
              </a:rPr>
            </a:br>
            <a:r>
              <a:rPr lang="en-US" sz="2000" dirty="0" smtClean="0">
                <a:sym typeface="Symbol"/>
              </a:rPr>
              <a:t>												 1 1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9286239" y="308186"/>
          <a:ext cx="2905761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8587"/>
                <a:gridCol w="968587"/>
                <a:gridCol w="968587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x=0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x=1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</a:t>
                      </a:r>
                      <a:r>
                        <a:rPr lang="en-US" baseline="-25000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</a:t>
                      </a:r>
                      <a:r>
                        <a:rPr lang="en-US" baseline="-25000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</a:t>
                      </a:r>
                      <a:r>
                        <a:rPr lang="en-US" baseline="-25000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</a:t>
                      </a:r>
                      <a:r>
                        <a:rPr lang="en-US" baseline="-25000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6090" name="AutoShape 10" descr="data:image/png;base64,iVBORw0KGgoAAAANSUhEUgAAAIwAAAB7CAYAAACmV2ifAAAABHNCSVQICAgIfAhkiAAAAAlwSFlzAAALEgAACxIB0t1+/AAAADh0RVh0U29mdHdhcmUAbWF0cGxvdGxpYiB2ZXJzaW9uMy4xLjIsIGh0dHA6Ly9tYXRwbG90bGliLm9yZy8li6FKAAAFaklEQVR4nO3dzUtUbRjH8d+YTTItAhssyxaJWThpUC2sqDFImBbhpsygwBAcF/UfVJtASFy4MKhduwmSIhdmtKgho40UhUUKRQ1BiyQJerOiu0VP82QvT10+ZzynOd8PzObMnOE+8OU+RxdzRZxzTsAfKvF7Afi7EAxMCAYmBAMTgoEJwcCEYGBCMDAhGJgQDEwIBiYEAxOCgQnBwIRgYEIwMCEYmBAMTAgGJgQDE4KBCcHAhGBgQjAwIRiYEAxMCAYmBAMTgoEJwcCEYGBCMDAhGJgQDEwIBiYE842XL1+qq6tLFRUVisVi2rJli0ZGRvxeVqAQzD+cc2ppadGFCxfU29urwcFBxeNxNTc36/bt234vLzgcnHPODQ4OOkluaGgof2x6etrV1NS4nTt3+riyYAnFDvPp0yf19vZq1apVKisr07p165TNZrV69Wp1dnZKki5evKjFixcrlUrlz4tGo2pra9OVK1f0+vVrv5YfKKEIpqOjQ8ePH1c6ndalS5fU2tqqffv26dGjR9qwYYMkaWxsTIlEQpFIZMa5a9eu1cePH/XgwQM/lh44pX4voNAymYzOnDmja9euKZlMSpK2b9+uW7du6fz581q/fr0k6cWLF6qrq/vh/PLy8vz7CMEO093drVQqlY/lq5qaGs2fP18NDQ2m73v8+LGSyaRqa2tVX1+v69eve7ncn4pEIgV//amiDubp06caGxvTnj17fngvl8spkUhowYIFkr7sJFNTUz987uvO8nWnSafT2rt3ryYmJnT69Gm1tbXp/fv3BbyKYCn6YCRp6dKlM46/fftW2Ww2fzuSpEQiofv378t9N3rh3r17Ki0t1Zo1azQ5OamRkRF1dHRIkjZv3qxly5bp6tWrBb0O51zBX3+qqIOJx+OSpImJiRnHe3p69OzZs/wDryS1tLRocnJSly9fzh/78OGDzp49qx07dmjhwoXK5XJasmRJfleSpJUrV+rJkycFvpLgKOqH3urqajU0NKi7u1vl5eVavny5BgYGNDQ0JEkzgtm1a5e2bt2qgwcPqqenR5WVlerv71cul1Mmk/HrEoJnrv7h45fx8XHX1NTkYrGYW7FihTty5Ig7ceKEmzdvnnvz5s2Mz05NTbnOzk4Xj8ddWVmZ27Rpk8tms/n3nz9/7mKxmHv37l3+2MaNG93w8PCcXY/fij6Yn9m/f7+rr6+f1bnNzc3u5MmTzjnnbty44SorK9309LSXywu0or4l/cro6KgaGxtnde6pU6fU3t6uvr4+RaNRZTIZRaNRj1cYXBHnwjWR7dWrV1q0aJH6+vp0+PBhv5fz1wldMPh/ivrPaniPYGBCMDAhGJgQDEwIBiYEAxOCgQnBwIRgYEIwMCEYmBAMTAgGJgQDE4KBCcHAhGBgQjAwIRiYEAxMCAYmBAMTgoEJwcCEYGBCMDAhGJgQDEwIBiYE8x0mmvw3gvmGY6LJ7/n6g2kBw0ST3wvNDsNEE2+EJhgmmngjFL+iyUQT74Rih/F6osmxY8dUW1urkpISDQwMeLnUn2KayRwqxESTVCql4eFhbdu2rYArD6ZQBCN5N9FE+jLFpLq6usAr/5djmsnc8XqiSdgV/UMvE008Nlf/8PGTlxNNvpVMJt25c+fm4hICI7Q/HX/gwAHduXNHd+/enfV3NDU16dChQ9q9e7eHKwu2on+G+ZXR0dEZtyOLo0ePqqqqSjdv3lQ6nVZVVZUePnzo8QqDKZQ7DBNNZi+UwWD2QntLwuwQDEwIBiYEAxOCgQnBwIRgYEIwMCEYmBAMTAgGJgQDE4KBCcHAhGBgQjAwIRiYEAxMCAYmBAMTgoEJwcCEYGBCMDAhGJh8BnqhwqrENv98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2" name="Picture 11" descr="f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2094" y="2712720"/>
            <a:ext cx="1387721" cy="4069080"/>
          </a:xfrm>
          <a:prstGeom prst="rect">
            <a:avLst/>
          </a:prstGeom>
        </p:spPr>
      </p:pic>
      <p:pic>
        <p:nvPicPr>
          <p:cNvPr id="7" name="Picture 6" descr="tm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2697" y="3154680"/>
            <a:ext cx="2234565" cy="140208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337560" y="5657671"/>
            <a:ext cx="6324600" cy="8309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If input y=1, then output x=input x </a:t>
            </a:r>
            <a:r>
              <a:rPr lang="en-US" sz="2400" b="1" dirty="0" err="1" smtClean="0">
                <a:solidFill>
                  <a:srgbClr val="FF0000"/>
                </a:solidFill>
              </a:rPr>
              <a:t>iff</a:t>
            </a:r>
            <a:r>
              <a:rPr lang="en-US" sz="2400" b="1" dirty="0" smtClean="0">
                <a:solidFill>
                  <a:srgbClr val="FF0000"/>
                </a:solidFill>
              </a:rPr>
              <a:t> f=f</a:t>
            </a:r>
            <a:r>
              <a:rPr lang="en-US" sz="2400" b="1" baseline="-25000" dirty="0" smtClean="0">
                <a:solidFill>
                  <a:srgbClr val="FF0000"/>
                </a:solidFill>
              </a:rPr>
              <a:t>0</a:t>
            </a:r>
            <a:r>
              <a:rPr lang="en-US" sz="2400" b="1" dirty="0" smtClean="0">
                <a:solidFill>
                  <a:srgbClr val="FF0000"/>
                </a:solidFill>
              </a:rPr>
              <a:t> or f</a:t>
            </a:r>
            <a:r>
              <a:rPr lang="en-US" sz="2400" b="1" baseline="-25000" dirty="0" smtClean="0">
                <a:solidFill>
                  <a:srgbClr val="FF0000"/>
                </a:solidFill>
              </a:rPr>
              <a:t>3</a:t>
            </a:r>
          </a:p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If input y=1, then output x=</a:t>
            </a:r>
            <a:r>
              <a:rPr lang="en-US" sz="2400" b="1" dirty="0" smtClean="0">
                <a:solidFill>
                  <a:srgbClr val="FF0000"/>
                </a:solidFill>
                <a:sym typeface="Symbol"/>
              </a:rPr>
              <a:t></a:t>
            </a:r>
            <a:r>
              <a:rPr lang="en-US" sz="2400" b="1" dirty="0" smtClean="0">
                <a:solidFill>
                  <a:srgbClr val="FF0000"/>
                </a:solidFill>
              </a:rPr>
              <a:t>input x </a:t>
            </a:r>
            <a:r>
              <a:rPr lang="en-US" sz="2400" b="1" dirty="0" err="1" smtClean="0">
                <a:solidFill>
                  <a:srgbClr val="FF0000"/>
                </a:solidFill>
              </a:rPr>
              <a:t>iff</a:t>
            </a:r>
            <a:r>
              <a:rPr lang="en-US" sz="2400" b="1" dirty="0" smtClean="0">
                <a:solidFill>
                  <a:srgbClr val="FF0000"/>
                </a:solidFill>
              </a:rPr>
              <a:t> f=f</a:t>
            </a:r>
            <a:r>
              <a:rPr lang="en-US" sz="2400" b="1" baseline="-25000" dirty="0" smtClean="0">
                <a:solidFill>
                  <a:srgbClr val="FF0000"/>
                </a:solidFill>
              </a:rPr>
              <a:t>1</a:t>
            </a:r>
            <a:r>
              <a:rPr lang="en-US" sz="2400" b="1" dirty="0" smtClean="0">
                <a:solidFill>
                  <a:srgbClr val="FF0000"/>
                </a:solidFill>
              </a:rPr>
              <a:t> or f</a:t>
            </a:r>
            <a:r>
              <a:rPr lang="en-US" sz="2400" b="1" baseline="-25000" dirty="0" smtClean="0">
                <a:solidFill>
                  <a:srgbClr val="FF0000"/>
                </a:solidFill>
              </a:rPr>
              <a:t>2</a:t>
            </a:r>
            <a:endParaRPr lang="en-US" sz="2400" b="1" baseline="-25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33551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AE1FDD8-EA84-4725-A303-81A171853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Selective Phase Change</a:t>
            </a: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3832D21B-E3B0-49B6-97F2-4B2302684966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279704" y="1548583"/>
                <a:ext cx="10515600" cy="2235626"/>
              </a:xfrm>
              <a:solidFill>
                <a:schemeClr val="accent3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000" dirty="0">
                    <a:latin typeface="Franklin Gothic Heavy" panose="020B0903020102020204" pitchFamily="34" charset="0"/>
                  </a:rPr>
                  <a:t>Problem: </a:t>
                </a:r>
                <a:r>
                  <a:rPr lang="en-US" sz="2000" dirty="0"/>
                  <a:t>Change the phase of terms in a superposition </a:t>
                </a:r>
                <a14:m>
                  <m:oMath xmlns:m="http://schemas.openxmlformats.org/officeDocument/2006/math">
                    <m:d>
                      <m:dPr>
                        <m:begChr m:val=""/>
                        <m:endChr m:val="〉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𝜓</m:t>
                        </m:r>
                      </m:e>
                    </m:d>
                    <m:r>
                      <a:rPr lang="en-US" sz="200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grow m:val="on"/>
                        <m:subHide m:val="on"/>
                        <m:supHide m:val="on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d>
                      <m:dPr>
                        <m:begChr m:val=""/>
                        <m:endChr m:val="〉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n-US" sz="2000" dirty="0"/>
                  <a:t>depending on whether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000" dirty="0"/>
                  <a:t> is in a subset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2000" dirty="0"/>
                  <a:t> of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0,1,…,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</m:oMath>
                </a14:m>
                <a:r>
                  <a:rPr lang="en-US" sz="2000" dirty="0"/>
                  <a:t> or not. More specifically, find an efficient implementation of the following transform:</a:t>
                </a:r>
              </a:p>
              <a:p>
                <a:pPr marL="0" indent="0">
                  <a:buNone/>
                </a:pPr>
                <a:endParaRPr lang="en-US" sz="2000" dirty="0"/>
              </a:p>
            </p:txBody>
          </p:sp>
        </mc:Choice>
        <mc:Fallback>
          <p:sp>
            <p:nvSpPr>
              <p:cNvPr id="4" name="Content Placeholder 2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3832D21B-E3B0-49B6-97F2-4B230268496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279704" y="1548583"/>
                <a:ext cx="10515600" cy="2235626"/>
              </a:xfrm>
              <a:blipFill>
                <a:blip r:embed="rId2"/>
                <a:stretch>
                  <a:fillRect l="-579" t="-22764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2C5FD98-E8EF-4A05-BBC9-C08662ADF6C3}"/>
                  </a:ext>
                </a:extLst>
              </p:cNvPr>
              <p:cNvSpPr/>
              <p:nvPr/>
            </p:nvSpPr>
            <p:spPr>
              <a:xfrm>
                <a:off x="3189661" y="2524580"/>
                <a:ext cx="5610126" cy="114813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𝑋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𝜙</m:t>
                          </m:r>
                        </m:sup>
                      </m:sSubSup>
                      <m:r>
                        <a:rPr lang="en-US" sz="2400" i="0">
                          <a:latin typeface="Cambria Math" panose="02040503050406030204" pitchFamily="18" charset="0"/>
                        </a:rPr>
                        <m:t>:</m:t>
                      </m:r>
                      <m:nary>
                        <m:naryPr>
                          <m:chr m:val="∑"/>
                          <m:limLoc m:val="undOvr"/>
                          <m:grow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i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sz="2400" i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d>
                            <m:dPr>
                              <m:begChr m:val=""/>
                              <m:endChr m:val="〉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0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  <m:r>
                        <a:rPr lang="en-US" sz="2400" i="0">
                          <a:latin typeface="Cambria Math" panose="02040503050406030204" pitchFamily="18" charset="0"/>
                        </a:rPr>
                        <m:t>→</m:t>
                      </m:r>
                      <m:nary>
                        <m:naryPr>
                          <m:chr m:val="∑"/>
                          <m:limLoc m:val="undOvr"/>
                          <m:grow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i="0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𝑋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sup>
                          </m:sSup>
                          <m:d>
                            <m:dPr>
                              <m:begChr m:val=""/>
                              <m:endChr m:val="〉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0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  <m:r>
                        <a:rPr lang="en-US" sz="2400" i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limLoc m:val="undOvr"/>
                          <m:grow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i="0">
                              <a:latin typeface="Cambria Math" panose="02040503050406030204" pitchFamily="18" charset="0"/>
                            </a:rPr>
                            <m:t>∉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𝑋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d>
                            <m:dPr>
                              <m:begChr m:val=""/>
                              <m:endChr m:val="〉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0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6" name="Rectangle 5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C2C5FD98-E8EF-4A05-BBC9-C08662ADF6C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9661" y="2524580"/>
                <a:ext cx="5610126" cy="114813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57285325-2529-46BB-A79C-CEBFC64CAD3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75596" y="4699833"/>
                <a:ext cx="11157142" cy="2158167"/>
              </a:xfrm>
              <a:prstGeom prst="rect">
                <a:avLst/>
              </a:prstGeom>
            </p:spPr>
            <p:txBody>
              <a:bodyPr/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dirty="0"/>
                  <a:t>Requires an efficient implementation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US" sz="2000" dirty="0"/>
                  <a:t>  for the function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000" dirty="0"/>
                  <a:t> that tests for membership in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2000" dirty="0"/>
                  <a:t>:</a:t>
                </a:r>
                <a:endParaRPr lang="en-US" sz="1600" dirty="0"/>
              </a:p>
            </p:txBody>
          </p:sp>
        </mc:Choice>
        <mc:Fallback>
          <p:sp>
            <p:nvSpPr>
              <p:cNvPr id="7" name="Content Placeholder 2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57285325-2529-46BB-A79C-CEBFC64CAD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596" y="4699833"/>
                <a:ext cx="11157142" cy="2158167"/>
              </a:xfrm>
              <a:prstGeom prst="rect">
                <a:avLst/>
              </a:prstGeom>
              <a:blipFill>
                <a:blip r:embed="rId4"/>
                <a:stretch>
                  <a:fillRect l="-546" t="-28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3955FCF5-11D0-4AB6-BCD4-BBE8C8D28C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29890" y="5309417"/>
            <a:ext cx="2702848" cy="101401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335515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446B0671-34BB-4E2F-B5DF-8A701BD1F4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390" y="211015"/>
            <a:ext cx="5352248" cy="23418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50223899-0A4B-49B6-9BAF-ED9A4AD933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234" y="2732649"/>
            <a:ext cx="8360745" cy="3970606"/>
          </a:xfrm>
          <a:prstGeom prst="rect">
            <a:avLst/>
          </a:prstGeom>
        </p:spPr>
      </p:pic>
      <p:sp>
        <p:nvSpPr>
          <p:cNvPr id="5" name="Arrow: Bent 4">
            <a:extLst>
              <a:ext uri="{FF2B5EF4-FFF2-40B4-BE49-F238E27FC236}">
                <a16:creationId xmlns="" xmlns:a16="http://schemas.microsoft.com/office/drawing/2014/main" id="{D11DEDF6-BC13-4D6A-B74D-A66FE697B78D}"/>
              </a:ext>
            </a:extLst>
          </p:cNvPr>
          <p:cNvSpPr/>
          <p:nvPr/>
        </p:nvSpPr>
        <p:spPr>
          <a:xfrm flipV="1">
            <a:off x="1583767" y="2930276"/>
            <a:ext cx="1053111" cy="550255"/>
          </a:xfrm>
          <a:prstGeom prst="bentArrow">
            <a:avLst>
              <a:gd name="adj1" fmla="val 25000"/>
              <a:gd name="adj2" fmla="val 32961"/>
              <a:gd name="adj3" fmla="val 25000"/>
              <a:gd name="adj4" fmla="val 437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6656364" y="731520"/>
            <a:ext cx="5284908" cy="5743638"/>
            <a:chOff x="6656364" y="731520"/>
            <a:chExt cx="5284908" cy="5743638"/>
          </a:xfrm>
        </p:grpSpPr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EE6D2895-C7E0-4B7A-B420-519DE716D579}"/>
                    </a:ext>
                  </a:extLst>
                </p:cNvPr>
                <p:cNvSpPr txBox="1"/>
                <p:nvPr/>
              </p:nvSpPr>
              <p:spPr>
                <a:xfrm>
                  <a:off x="6656364" y="731520"/>
                  <a:ext cx="5284908" cy="890180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dirty="0"/>
                    <a:t>Finally, </a:t>
                  </a:r>
                  <a:r>
                    <a:rPr lang="en-US" sz="2400" dirty="0" err="1"/>
                    <a:t>uncompute</a:t>
                  </a:r>
                  <a:r>
                    <a:rPr lang="en-US" sz="2400" dirty="0"/>
                    <a:t> using </a:t>
                  </a:r>
                  <a14:m>
                    <m:oMath xmlns:m="http://schemas.openxmlformats.org/officeDocument/2006/math">
                      <m:sSubSup>
                        <m:sSubSup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bSup>
                    </m:oMath>
                  </a14:m>
                  <a:r>
                    <a:rPr lang="en-US" sz="2400" dirty="0"/>
                    <a:t>to remove</a:t>
                  </a:r>
                  <a:br>
                    <a:rPr lang="en-US" sz="2400" dirty="0"/>
                  </a:br>
                  <a:r>
                    <a:rPr lang="en-US" sz="2400" dirty="0"/>
                    <a:t>any entanglement with the output bit.</a:t>
                  </a:r>
                </a:p>
              </p:txBody>
            </p:sp>
          </mc:Choice>
          <mc:Fallback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xmlns="" xmlns:a14="http://schemas.microsoft.com/office/drawing/2010/main" id="{EE6D2895-C7E0-4B7A-B420-519DE716D57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56364" y="731520"/>
                  <a:ext cx="5284908" cy="890180"/>
                </a:xfrm>
                <a:prstGeom prst="rect">
                  <a:avLst/>
                </a:prstGeom>
                <a:blipFill>
                  <a:blip r:embed="rId4"/>
                  <a:stretch>
                    <a:fillRect l="-1726" t="-3378" r="-690" b="-14189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3" name="Arrow: Bent 4">
              <a:extLst>
                <a:ext uri="{FF2B5EF4-FFF2-40B4-BE49-F238E27FC236}">
                  <a16:creationId xmlns:a16="http://schemas.microsoft.com/office/drawing/2014/main" xmlns="" id="{D11DEDF6-BC13-4D6A-B74D-A66FE697B78D}"/>
                </a:ext>
              </a:extLst>
            </p:cNvPr>
            <p:cNvSpPr/>
            <p:nvPr/>
          </p:nvSpPr>
          <p:spPr>
            <a:xfrm rot="16200000" flipV="1">
              <a:off x="7122006" y="1869596"/>
              <a:ext cx="4722558" cy="4488566"/>
            </a:xfrm>
            <a:prstGeom prst="bentArrow">
              <a:avLst>
                <a:gd name="adj1" fmla="val 2930"/>
                <a:gd name="adj2" fmla="val 2913"/>
                <a:gd name="adj3" fmla="val 4968"/>
                <a:gd name="adj4" fmla="val 4375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465340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61C09C5C-3034-4695-A3A8-1A43A4E7FD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964" y="542371"/>
            <a:ext cx="6568936" cy="160504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AEF23C66-A261-4B1D-ADD3-5BABE6F3DACD}"/>
              </a:ext>
            </a:extLst>
          </p:cNvPr>
          <p:cNvSpPr txBox="1"/>
          <p:nvPr/>
        </p:nvSpPr>
        <p:spPr>
          <a:xfrm>
            <a:off x="560803" y="2912012"/>
            <a:ext cx="24705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Special case of </a:t>
            </a:r>
            <a:r>
              <a:rPr lang="en-US" sz="2400" dirty="0">
                <a:sym typeface="Symbol" panose="05050102010706020507" pitchFamily="18" charset="2"/>
              </a:rPr>
              <a:t>:</a:t>
            </a:r>
            <a:endParaRPr lang="en-US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7250900C-E51D-453D-ABF8-65C5E213BC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803" y="4038374"/>
            <a:ext cx="5536023" cy="172234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8CFD0208-AA23-492C-96DC-6A8D461738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3863" y="4472333"/>
            <a:ext cx="3642754" cy="94372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2827066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5CE4732-0CF8-4F7E-A765-A7769D310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Qiskit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F11DF32-8D93-49A9-AB28-02CED2C38C0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38200" y="1762124"/>
            <a:ext cx="10515600" cy="4288155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Create a circuit that generates an equal superposition of two </a:t>
            </a:r>
            <a:r>
              <a:rPr lang="en-US" dirty="0" err="1"/>
              <a:t>qubits</a:t>
            </a:r>
            <a:r>
              <a:rPr lang="en-US" dirty="0"/>
              <a:t>,</a:t>
            </a:r>
            <a:br>
              <a:rPr lang="en-US" dirty="0"/>
            </a:br>
            <a:r>
              <a:rPr lang="en-US" dirty="0"/>
              <a:t>except the sign (phase) is flipped when the two </a:t>
            </a:r>
            <a:r>
              <a:rPr lang="en-US" dirty="0" err="1"/>
              <a:t>qubits</a:t>
            </a:r>
            <a:r>
              <a:rPr lang="en-US" dirty="0"/>
              <a:t> are equal.</a:t>
            </a:r>
          </a:p>
          <a:p>
            <a:pPr lvl="1"/>
            <a:r>
              <a:rPr lang="en-US" dirty="0"/>
              <a:t>Sign flip is phase change of </a:t>
            </a:r>
            <a:r>
              <a:rPr lang="en-US" dirty="0">
                <a:sym typeface="Symbol" panose="05050102010706020507" pitchFamily="18" charset="2"/>
              </a:rPr>
              <a:t>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Use the "equal" circuit from Example 3.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How do you see the phase shift in </a:t>
            </a:r>
            <a:r>
              <a:rPr lang="en-US" dirty="0" err="1"/>
              <a:t>qiskit</a:t>
            </a:r>
            <a:r>
              <a:rPr lang="en-US" dirty="0" smtClean="0"/>
              <a:t>?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More details leading up to phase change (after the exercise):</a:t>
            </a:r>
          </a:p>
          <a:p>
            <a:pPr marL="0" indent="0">
              <a:buNone/>
            </a:pPr>
            <a:r>
              <a:rPr lang="en-US" dirty="0" smtClean="0">
                <a:hlinkClick r:id="rId2"/>
              </a:rPr>
              <a:t>https://qiskit.org/textbook/ch-gates/phase-kickback.html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390333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C27219C-06CF-4FDC-8366-5A6651ED4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Background: Hamming Distance</a:t>
            </a: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5159C12-F737-4D03-BA4E-844AFB107DAE}"/>
                  </a:ext>
                </a:extLst>
              </p:cNvPr>
              <p:cNvSpPr txBox="1"/>
              <p:nvPr/>
            </p:nvSpPr>
            <p:spPr>
              <a:xfrm>
                <a:off x="311848" y="1579329"/>
                <a:ext cx="11345157" cy="30469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The Hamming distance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𝒅</m:t>
                        </m:r>
                      </m:e>
                      <m:sub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𝑯</m:t>
                        </m:r>
                      </m:sub>
                    </m:sSub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b="1" dirty="0"/>
                  <a:t>  </a:t>
                </a:r>
                <a:r>
                  <a:rPr lang="en-US" sz="2400" dirty="0"/>
                  <a:t>between two bit strings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dirty="0"/>
                  <a:t> is the number of bits</a:t>
                </a:r>
                <a:br>
                  <a:rPr lang="en-US" sz="2400" dirty="0"/>
                </a:br>
                <a:r>
                  <a:rPr lang="en-US" sz="2400" dirty="0"/>
                  <a:t>in which the two strings differ.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The Hamming weight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𝒅</m:t>
                        </m:r>
                      </m:e>
                      <m:sub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𝑯</m:t>
                        </m:r>
                      </m:sub>
                    </m:sSub>
                    <m:r>
                      <a:rPr lang="en-US" sz="2400" b="1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400" b="1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b="1" dirty="0"/>
                  <a:t> </a:t>
                </a:r>
                <a:r>
                  <a:rPr lang="en-US" sz="2400" dirty="0"/>
                  <a:t>of a bit string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/>
                  <a:t> is the number of 1 bits.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For two bit strings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dirty="0"/>
                  <a:t>, the operator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en-US" sz="2400" b="1" dirty="0"/>
                  <a:t> </a:t>
                </a:r>
                <a:r>
                  <a:rPr lang="en-US" sz="2400" dirty="0"/>
                  <a:t>gives the number of common 1 bits.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Some interesting notes:</a:t>
                </a: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85159C12-F737-4D03-BA4E-844AFB107D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848" y="1579329"/>
                <a:ext cx="11345157" cy="3046988"/>
              </a:xfrm>
              <a:prstGeom prst="rect">
                <a:avLst/>
              </a:prstGeom>
              <a:blipFill>
                <a:blip r:embed="rId2"/>
                <a:stretch>
                  <a:fillRect l="-806" t="-1400" b="-38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C288E1EA-F84D-4959-B110-6FBA6C24FD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333" y="5036320"/>
            <a:ext cx="2954596" cy="80880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3C550440-43CB-4A8C-9BFC-ABB668E487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6203" y="5034198"/>
            <a:ext cx="2667181" cy="130329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5C6EC083-9D8E-4BCE-85C4-8DD0E82EC5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52208" y="5092197"/>
            <a:ext cx="4341983" cy="124529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325646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832BAAF-FB38-41A6-8B84-DB59D76CC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on Walsh-Hadamard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4C67B71E-DFC6-4D38-AE96-3591FE9BA8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117" y="1518869"/>
            <a:ext cx="3317444" cy="128763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C3C96C4F-1BAD-43B7-9CF6-5A1A389281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117" y="3096844"/>
            <a:ext cx="7690804" cy="35345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373880" y="1889760"/>
            <a:ext cx="17299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where N=</a:t>
            </a:r>
            <a:r>
              <a:rPr lang="en-US" sz="2400" dirty="0" smtClean="0">
                <a:sym typeface="Symbol"/>
              </a:rPr>
              <a:t>2</a:t>
            </a:r>
            <a:r>
              <a:rPr lang="en-US" sz="2400" baseline="30000" dirty="0" smtClean="0">
                <a:sym typeface="Symbol"/>
              </a:rPr>
              <a:t>n</a:t>
            </a: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33396887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66DF88E-C992-40D2-91E6-85C0407D2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Deutsch-</a:t>
            </a:r>
            <a:r>
              <a:rPr lang="en-US" dirty="0" err="1"/>
              <a:t>Josza</a:t>
            </a:r>
            <a:r>
              <a:rPr lang="en-US" dirty="0"/>
              <a:t> Algorithm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="" xmlns:a16="http://schemas.microsoft.com/office/drawing/2014/main" id="{77A6B9AA-309E-49B5-A83B-C259F31F5BC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79704" y="1548582"/>
            <a:ext cx="10515600" cy="997670"/>
          </a:xfr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sz="2000" dirty="0">
                <a:latin typeface="Franklin Gothic Heavy" panose="020B0903020102020204" pitchFamily="34" charset="0"/>
              </a:rPr>
              <a:t>Problem: </a:t>
            </a:r>
            <a:r>
              <a:rPr lang="en-US" sz="2000" dirty="0"/>
              <a:t>Given an </a:t>
            </a:r>
            <a:r>
              <a:rPr lang="en-US" sz="2000" i="1" dirty="0"/>
              <a:t>n</a:t>
            </a:r>
            <a:r>
              <a:rPr lang="en-US" sz="2000" dirty="0"/>
              <a:t>-bit Boolean function (mapping </a:t>
            </a:r>
            <a:r>
              <a:rPr lang="en-US" sz="2000" i="1" dirty="0"/>
              <a:t>n</a:t>
            </a:r>
            <a:r>
              <a:rPr lang="en-US" sz="2000" dirty="0"/>
              <a:t> bits to 1) that is known to be either constant or balanced, determine whether it is </a:t>
            </a:r>
            <a:r>
              <a:rPr lang="en-US" sz="2000" u="sng" dirty="0"/>
              <a:t>balanced</a:t>
            </a:r>
            <a:r>
              <a:rPr lang="en-US" sz="2000" dirty="0"/>
              <a:t> or </a:t>
            </a:r>
            <a:r>
              <a:rPr lang="en-US" sz="2000" u="sng" dirty="0"/>
              <a:t>constant</a:t>
            </a:r>
            <a:r>
              <a:rPr lang="en-US" sz="2000" dirty="0"/>
              <a:t>.  A function is “balanced” if an equal number of input values return 0 and 1.</a:t>
            </a: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9D6D2B20-E805-4822-88F4-6CAB0E1AB6F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79703" y="6367947"/>
                <a:ext cx="11002585" cy="358642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/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sz="2000" dirty="0"/>
                  <a:t>Requires only a single call to black box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sz="200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US" sz="2000" dirty="0"/>
                  <a:t>, while classical algorithm requires at least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US" sz="2000" dirty="0"/>
                  <a:t> calls.</a:t>
                </a:r>
              </a:p>
            </p:txBody>
          </p:sp>
        </mc:Choice>
        <mc:Fallback>
          <p:sp>
            <p:nvSpPr>
              <p:cNvPr id="6" name="Content Placeholder 2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9D6D2B20-E805-4822-88F4-6CAB0E1AB6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703" y="6367947"/>
                <a:ext cx="11002585" cy="358642"/>
              </a:xfrm>
              <a:prstGeom prst="rect">
                <a:avLst/>
              </a:prstGeom>
              <a:blipFill>
                <a:blip r:embed="rId2"/>
                <a:stretch>
                  <a:fillRect l="-609" t="-17241" b="-362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4="http://schemas.microsoft.com/office/drawing/2010/main" xmlns="" xmlns:a16="http://schemas.microsoft.com/office/drawing/2014/main" xmlns:mc="http://schemas.openxmlformats.org/markup-compatibility/2006" id="{3B96F9D5-36D6-433D-83E0-B48DC9FDD2F6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79704" y="3119740"/>
            <a:ext cx="8127289" cy="2954655"/>
          </a:xfrm>
          <a:prstGeom prst="rect">
            <a:avLst/>
          </a:prstGeom>
          <a:blipFill>
            <a:blip r:embed="rId3"/>
            <a:stretch>
              <a:fillRect l="-1200" t="-1653" r="-225"/>
            </a:stretch>
          </a:blipFill>
        </p:spPr>
        <p:txBody>
          <a:bodyPr/>
          <a:lstStyle/>
          <a:p>
            <a:r>
              <a:rPr lang="en-US">
                <a:noFill/>
              </a:rPr>
              <a:t> </a:t>
            </a:r>
          </a:p>
        </p:txBody>
      </p:sp>
    </p:spTree>
    <p:extLst>
      <p:ext uri="{BB962C8B-B14F-4D97-AF65-F5344CB8AC3E}">
        <p14:creationId xmlns="" xmlns:p14="http://schemas.microsoft.com/office/powerpoint/2010/main" val="5086278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BF319918-B708-4B87-9539-748803B990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112" y="701033"/>
            <a:ext cx="11318399" cy="372325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749547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57F9DADB-4860-4FBB-B7CE-B4C3F37B88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170" y="421725"/>
            <a:ext cx="4374929" cy="102021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0E4E17CE-1E4F-4BFB-B9A0-9DE0430940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843" y="2058839"/>
            <a:ext cx="11000313" cy="358934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09943" y="3467194"/>
            <a:ext cx="3265951" cy="946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4642338" y="3742006"/>
            <a:ext cx="25462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and since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9071316" y="3767797"/>
            <a:ext cx="25462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ym typeface="Symbol"/>
              </a:rPr>
              <a:t> we get (-1</a:t>
            </a:r>
            <a:r>
              <a:rPr lang="en-US" sz="2000" baseline="30000" dirty="0" smtClean="0">
                <a:sym typeface="Symbol"/>
              </a:rPr>
              <a:t>)i0=</a:t>
            </a:r>
            <a:r>
              <a:rPr lang="en-US" sz="2000" dirty="0" smtClean="0">
                <a:sym typeface="Symbol"/>
              </a:rPr>
              <a:t>N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4541518" y="5076093"/>
            <a:ext cx="72331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, which means amplitudes are 0 for non-zero |j&gt;.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712761" y="5650524"/>
            <a:ext cx="112307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So all we are left with is |0&gt; with amplitude 1 and an optional global phase (which is ignored).</a:t>
            </a:r>
            <a:endParaRPr lang="en-US" sz="2000" dirty="0"/>
          </a:p>
        </p:txBody>
      </p:sp>
    </p:spTree>
    <p:extLst>
      <p:ext uri="{BB962C8B-B14F-4D97-AF65-F5344CB8AC3E}">
        <p14:creationId xmlns="" xmlns:p14="http://schemas.microsoft.com/office/powerpoint/2010/main" val="19268031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57F9DADB-4860-4FBB-B7CE-B4C3F37B88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170" y="421725"/>
            <a:ext cx="4374929" cy="102021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F6798EF7-DA59-4517-AC6F-97EBB0DF72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197" y="1939945"/>
            <a:ext cx="10098471" cy="389814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089813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5CE4732-0CF8-4F7E-A765-A7769D310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Qiskit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F11DF32-8D93-49A9-AB28-02CED2C38C01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Use the previous example (phase shift) to demonstrate</a:t>
            </a:r>
            <a:br>
              <a:rPr lang="en-US"/>
            </a:br>
            <a:r>
              <a:rPr lang="en-US"/>
              <a:t>Deutsch-Josza algorithm.</a:t>
            </a:r>
          </a:p>
          <a:p>
            <a:pPr lvl="1"/>
            <a:r>
              <a:rPr lang="en-US"/>
              <a:t>isEqual is a balanced function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6004560"/>
            <a:ext cx="8610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Further details: </a:t>
            </a:r>
            <a:r>
              <a:rPr lang="en-US" dirty="0" smtClean="0">
                <a:hlinkClick r:id="rId2"/>
              </a:rPr>
              <a:t>https://qiskit.org/textbook/ch-algorithms/deutsch-josza.html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2697489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66DF88E-C992-40D2-91E6-85C0407D2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Simon’s Algorithm</a:t>
            </a: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77A6B9AA-309E-49B5-A83B-C259F31F5BCA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279704" y="1548583"/>
                <a:ext cx="10515600" cy="420894"/>
              </a:xfrm>
              <a:solidFill>
                <a:schemeClr val="accent3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000" dirty="0">
                    <a:latin typeface="Franklin Gothic Heavy" panose="020B0903020102020204" pitchFamily="34" charset="0"/>
                  </a:rPr>
                  <a:t>Problem: </a:t>
                </a:r>
                <a:r>
                  <a:rPr lang="en-US" sz="2000" dirty="0"/>
                  <a:t>Given a 2-to-1 function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000" dirty="0"/>
                  <a:t>, such that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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𝑎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)</m:t>
                    </m:r>
                  </m:oMath>
                </a14:m>
                <a:r>
                  <a:rPr lang="en-US" sz="2000" dirty="0"/>
                  <a:t>, find the hidden string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2000" dirty="0"/>
                  <a:t>.</a:t>
                </a:r>
              </a:p>
            </p:txBody>
          </p:sp>
        </mc:Choice>
        <mc:Fallback>
          <p:sp>
            <p:nvSpPr>
              <p:cNvPr id="4" name="Content Placeholder 2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77A6B9AA-309E-49B5-A83B-C259F31F5BC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279704" y="1548583"/>
                <a:ext cx="10515600" cy="420894"/>
              </a:xfrm>
              <a:blipFill>
                <a:blip r:embed="rId2"/>
                <a:stretch>
                  <a:fillRect l="-579" t="-12676" b="-1126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B96F9D5-36D6-433D-83E0-B48DC9FDD2F6}"/>
                  </a:ext>
                </a:extLst>
              </p:cNvPr>
              <p:cNvSpPr txBox="1"/>
              <p:nvPr/>
            </p:nvSpPr>
            <p:spPr>
              <a:xfrm>
                <a:off x="279703" y="2348735"/>
                <a:ext cx="11912297" cy="29415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Create superposition </a:t>
                </a:r>
                <a14:m>
                  <m:oMath xmlns:m="http://schemas.openxmlformats.org/officeDocument/2006/math">
                    <m:d>
                      <m:dPr>
                        <m:begChr m:val=""/>
                        <m:endChr m:val="〉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d>
                      <m:dPr>
                        <m:begChr m:val=""/>
                        <m:endChr m:val="〉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r>
                  <a:rPr lang="en-US" sz="2400" dirty="0"/>
                  <a:t> </a:t>
                </a:r>
              </a:p>
              <a:p>
                <a:r>
                  <a:rPr lang="en-US" sz="2400" dirty="0"/>
                  <a:t>Measure the right part, which projects the left state into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40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den>
                    </m:f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"/>
                            <m:endChr m:val="〉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>
                                <a:latin typeface="Cambria Math" panose="02040503050406030204" pitchFamily="18" charset="0"/>
                              </a:rPr>
                              <m:t>|</m:t>
                            </m:r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  <m:r>
                          <a:rPr lang="en-US" sz="2400">
                            <a:latin typeface="Cambria Math" panose="02040503050406030204" pitchFamily="18" charset="0"/>
                          </a:rPr>
                          <m:t>+</m:t>
                        </m:r>
                        <m:d>
                          <m:dPr>
                            <m:begChr m:val=""/>
                            <m:endChr m:val="〉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>
                                <a:latin typeface="Cambria Math" panose="02040503050406030204" pitchFamily="18" charset="0"/>
                              </a:rPr>
                              <m:t>|</m:t>
                            </m:r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sz="2400">
                                <a:latin typeface="Cambria Math" panose="02040503050406030204" pitchFamily="18" charset="0"/>
                              </a:rPr>
                              <m:t>⊕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</m:e>
                    </m:d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400" dirty="0"/>
              </a:p>
              <a:p>
                <a:r>
                  <a:rPr lang="en-US" sz="2400" dirty="0"/>
                  <a:t>Apply Walsh-Hadamard.  (Details next slide.)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Measurement yields a random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dirty="0"/>
                  <a:t> such that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400" dirty="0"/>
                  <a:t> (mod 2).</a:t>
                </a:r>
              </a:p>
              <a:p>
                <a:r>
                  <a:rPr lang="en-US" sz="2400" dirty="0"/>
                  <a:t>Computation is repeated until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/>
                  <a:t> independent equations – about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/>
                  <a:t> times.</a:t>
                </a:r>
              </a:p>
              <a:p>
                <a:r>
                  <a:rPr lang="en-US" sz="2400" dirty="0"/>
                  <a:t>Solve for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2400" dirty="0"/>
                  <a:t> in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steps.</a:t>
                </a: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3B96F9D5-36D6-433D-83E0-B48DC9FDD2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703" y="2348735"/>
                <a:ext cx="11912297" cy="2941574"/>
              </a:xfrm>
              <a:prstGeom prst="rect">
                <a:avLst/>
              </a:prstGeom>
              <a:blipFill>
                <a:blip r:embed="rId3"/>
                <a:stretch>
                  <a:fillRect l="-819" t="-20083" b="-8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9D6D2B20-E805-4822-88F4-6CAB0E1AB6F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79703" y="5490245"/>
                <a:ext cx="11002585" cy="861317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/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dirty="0"/>
                  <a:t>Requires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sz="2000" dirty="0"/>
                  <a:t> calls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US" sz="2000" dirty="0"/>
                  <a:t>, followed by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/>
                  <a:t>  steps to solve for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2000" dirty="0"/>
                  <a:t>.</a:t>
                </a:r>
              </a:p>
              <a:p>
                <a:pPr marL="0" indent="0">
                  <a:buNone/>
                </a:pPr>
                <a:r>
                  <a:rPr lang="en-US" sz="2000" dirty="0"/>
                  <a:t>Classical approach requires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/>
                  <a:t> calls to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000" dirty="0"/>
                  <a:t>.</a:t>
                </a:r>
              </a:p>
            </p:txBody>
          </p:sp>
        </mc:Choice>
        <mc:Fallback>
          <p:sp>
            <p:nvSpPr>
              <p:cNvPr id="6" name="Content Placeholder 2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9D6D2B20-E805-4822-88F4-6CAB0E1AB6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703" y="5490245"/>
                <a:ext cx="11002585" cy="861317"/>
              </a:xfrm>
              <a:prstGeom prst="rect">
                <a:avLst/>
              </a:prstGeom>
              <a:blipFill>
                <a:blip r:embed="rId4"/>
                <a:stretch>
                  <a:fillRect l="-609" t="-7092" b="-63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10162841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D8296FDA-101D-4DFA-997A-B24DED2613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343" y="444534"/>
            <a:ext cx="5905501" cy="127875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B4F4E34F-2814-4DDA-A84B-E56D61A124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1539" y="2197211"/>
            <a:ext cx="9792609" cy="313439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0651529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336AA968-88A3-418B-97A6-8672A25C15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182" y="1765495"/>
            <a:ext cx="10773985" cy="335514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3911053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628C157-6F6B-434D-B810-5E1B842EE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C17ECCF-3E9F-47E3-A2BA-1C9C5D08577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Any efficient reversible classical circuit can be</a:t>
            </a:r>
            <a:br>
              <a:rPr lang="en-US" dirty="0"/>
            </a:br>
            <a:r>
              <a:rPr lang="en-US" dirty="0"/>
              <a:t>efficiently implemented as a quantum circuit.</a:t>
            </a:r>
          </a:p>
          <a:p>
            <a:pPr lvl="1"/>
            <a:r>
              <a:rPr lang="en-US" dirty="0"/>
              <a:t>Use inverse function to reduce space and unentangle temporary bits.</a:t>
            </a:r>
          </a:p>
          <a:p>
            <a:endParaRPr lang="en-US" dirty="0"/>
          </a:p>
          <a:p>
            <a:r>
              <a:rPr lang="en-US" dirty="0"/>
              <a:t>For quantum advantage, add some non-classical operations.</a:t>
            </a:r>
          </a:p>
          <a:p>
            <a:pPr lvl="1"/>
            <a:r>
              <a:rPr lang="en-US" dirty="0" err="1"/>
              <a:t>E.g</a:t>
            </a:r>
            <a:r>
              <a:rPr lang="en-US" dirty="0"/>
              <a:t>, phase change.</a:t>
            </a:r>
          </a:p>
          <a:p>
            <a:endParaRPr lang="en-US" dirty="0"/>
          </a:p>
          <a:p>
            <a:r>
              <a:rPr lang="en-US" dirty="0"/>
              <a:t>Are these algorithms really useful?  </a:t>
            </a:r>
          </a:p>
          <a:p>
            <a:pPr lvl="1"/>
            <a:r>
              <a:rPr lang="en-US" dirty="0"/>
              <a:t>Perhaps not directly, but they illustrate ways in which quantum computing may have an advantage over classical computing.</a:t>
            </a:r>
          </a:p>
        </p:txBody>
      </p:sp>
    </p:spTree>
    <p:extLst>
      <p:ext uri="{BB962C8B-B14F-4D97-AF65-F5344CB8AC3E}">
        <p14:creationId xmlns="" xmlns:p14="http://schemas.microsoft.com/office/powerpoint/2010/main" val="3917426186"/>
      </p:ext>
    </p:extLst>
  </p:cSld>
  <p:clrMapOvr>
    <a:masterClrMapping/>
  </p:clrMapOvr>
</p:sld>
</file>

<file path=ppt/theme/theme1.xml><?xml version="1.0" encoding="utf-8"?>
<a:theme xmlns:a="http://schemas.openxmlformats.org/drawingml/2006/main" name="NCStateECE Theme">
  <a:themeElements>
    <a:clrScheme name="NCSU">
      <a:dk1>
        <a:srgbClr val="000000"/>
      </a:dk1>
      <a:lt1>
        <a:srgbClr val="FFFFFF"/>
      </a:lt1>
      <a:dk2>
        <a:srgbClr val="CB0000"/>
      </a:dk2>
      <a:lt2>
        <a:srgbClr val="FEFFFF"/>
      </a:lt2>
      <a:accent1>
        <a:srgbClr val="427E92"/>
      </a:accent1>
      <a:accent2>
        <a:srgbClr val="7C8B37"/>
      </a:accent2>
      <a:accent3>
        <a:srgbClr val="FBD624"/>
      </a:accent3>
      <a:accent4>
        <a:srgbClr val="CF4C27"/>
      </a:accent4>
      <a:accent5>
        <a:srgbClr val="990000"/>
      </a:accent5>
      <a:accent6>
        <a:srgbClr val="CB0000"/>
      </a:accent6>
      <a:hlink>
        <a:srgbClr val="CB0000"/>
      </a:hlink>
      <a:folHlink>
        <a:srgbClr val="990000"/>
      </a:folHlink>
    </a:clrScheme>
    <a:fontScheme name="Franklin Gothic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resentation1" id="{4477F201-29AA-0B47-83FD-EF4B13410F69}" vid="{6F24B81B-579C-5B4C-8399-7FAAC8678D8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NCStateECE-Template</Template>
  <TotalTime>18084</TotalTime>
  <Words>1113</Words>
  <Application>Microsoft Office PowerPoint</Application>
  <PresentationFormat>Custom</PresentationFormat>
  <Paragraphs>250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4" baseType="lpstr">
      <vt:lpstr>Arial</vt:lpstr>
      <vt:lpstr>Franklin Gothic Medium</vt:lpstr>
      <vt:lpstr>Franklin Gothic Book</vt:lpstr>
      <vt:lpstr>Symbol</vt:lpstr>
      <vt:lpstr>Wingdings</vt:lpstr>
      <vt:lpstr>Franklin Gothic Heavy</vt:lpstr>
      <vt:lpstr>Calibri</vt:lpstr>
      <vt:lpstr>NCStateECE Theme</vt:lpstr>
      <vt:lpstr>Quantum Gates,  Circuits, and Algorithms (Part 2)</vt:lpstr>
      <vt:lpstr>Next Steps</vt:lpstr>
      <vt:lpstr>Classical (Boolean) Circuits</vt:lpstr>
      <vt:lpstr>Reusing Temporary Bits</vt:lpstr>
      <vt:lpstr>General Scheme</vt:lpstr>
      <vt:lpstr>General Scheme</vt:lpstr>
      <vt:lpstr>Summary</vt:lpstr>
      <vt:lpstr>Quantum Parallelism</vt:lpstr>
      <vt:lpstr>Quantum Algorithm Strategies</vt:lpstr>
      <vt:lpstr>Simple Quantum Algorithms</vt:lpstr>
      <vt:lpstr>Deutsch Algorithm</vt:lpstr>
      <vt:lpstr>Slide 12</vt:lpstr>
      <vt:lpstr>Slide 13</vt:lpstr>
      <vt:lpstr>Deutsch’s Problem (V2)</vt:lpstr>
      <vt:lpstr>Deutsch’s Problem (V2)</vt:lpstr>
      <vt:lpstr>Deutsch’s Problem (V2)</vt:lpstr>
      <vt:lpstr>Deutsch’s Problem (V3)</vt:lpstr>
      <vt:lpstr>Deutsch’s Problem (V3)</vt:lpstr>
      <vt:lpstr>Deutsch’s Problem (V3)</vt:lpstr>
      <vt:lpstr>Deutsch’s Problem (V3)</vt:lpstr>
      <vt:lpstr>Deutsch’s Problem (V3)</vt:lpstr>
      <vt:lpstr>Selective Phase Change</vt:lpstr>
      <vt:lpstr>Slide 23</vt:lpstr>
      <vt:lpstr>Slide 24</vt:lpstr>
      <vt:lpstr>Qiskit Example</vt:lpstr>
      <vt:lpstr>Background: Hamming Distance</vt:lpstr>
      <vt:lpstr>More on Walsh-Hadamard</vt:lpstr>
      <vt:lpstr>Deutsch-Josza Algorithm</vt:lpstr>
      <vt:lpstr>Slide 29</vt:lpstr>
      <vt:lpstr>Slide 30</vt:lpstr>
      <vt:lpstr>Slide 31</vt:lpstr>
      <vt:lpstr>Qiskit Example</vt:lpstr>
      <vt:lpstr>Simon’s Algorithm</vt:lpstr>
      <vt:lpstr>Slide 34</vt:lpstr>
      <vt:lpstr>Slide 35</vt:lpstr>
      <vt:lpstr>Summary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Quantum Computing</dc:title>
  <dc:creator>Greg Byrd</dc:creator>
  <cp:lastModifiedBy>mueller</cp:lastModifiedBy>
  <cp:revision>35</cp:revision>
  <dcterms:created xsi:type="dcterms:W3CDTF">2018-03-21T14:11:22Z</dcterms:created>
  <dcterms:modified xsi:type="dcterms:W3CDTF">2020-10-08T15:30:22Z</dcterms:modified>
</cp:coreProperties>
</file>