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63" r:id="rId4"/>
    <p:sldId id="264" r:id="rId5"/>
    <p:sldId id="265" r:id="rId6"/>
    <p:sldId id="266" r:id="rId7"/>
    <p:sldId id="267" r:id="rId8"/>
    <p:sldId id="259" r:id="rId9"/>
    <p:sldId id="258" r:id="rId10"/>
    <p:sldId id="260" r:id="rId11"/>
    <p:sldId id="262" r:id="rId12"/>
    <p:sldId id="269" r:id="rId13"/>
    <p:sldId id="261" r:id="rId14"/>
    <p:sldId id="268" r:id="rId15"/>
    <p:sldId id="270" r:id="rId16"/>
    <p:sldId id="272" r:id="rId17"/>
    <p:sldId id="275" r:id="rId18"/>
    <p:sldId id="276" r:id="rId19"/>
    <p:sldId id="277" r:id="rId20"/>
    <p:sldId id="278" r:id="rId21"/>
    <p:sldId id="274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1898" y="2396705"/>
            <a:ext cx="8825658" cy="3329581"/>
          </a:xfrm>
        </p:spPr>
        <p:txBody>
          <a:bodyPr/>
          <a:lstStyle/>
          <a:p>
            <a:pPr algn="ctr"/>
            <a:r>
              <a:rPr lang="en-US" sz="4800" dirty="0"/>
              <a:t>Solving the Optimal Trading Trajectory Problem Using a Quantum </a:t>
            </a:r>
            <a:r>
              <a:rPr lang="en-US" sz="4800" dirty="0" err="1"/>
              <a:t>Annealer</a:t>
            </a:r>
            <a:br>
              <a:rPr lang="en-US" sz="4800" dirty="0">
                <a:solidFill>
                  <a:srgbClr val="EBEBEB"/>
                </a:solidFill>
                <a:ea typeface="+mj-lt"/>
                <a:cs typeface="+mj-lt"/>
              </a:rPr>
            </a:br>
            <a:br>
              <a:rPr lang="en-US" sz="4800" dirty="0">
                <a:solidFill>
                  <a:srgbClr val="EBEBEB"/>
                </a:solidFill>
                <a:ea typeface="+mj-lt"/>
                <a:cs typeface="+mj-lt"/>
              </a:rPr>
            </a:br>
            <a:r>
              <a:rPr lang="en-US" sz="3600" dirty="0">
                <a:solidFill>
                  <a:srgbClr val="FFFFFF"/>
                </a:solidFill>
              </a:rPr>
              <a:t>Gili Rosenberg, </a:t>
            </a:r>
            <a:r>
              <a:rPr lang="en-US" sz="3600" dirty="0" err="1">
                <a:solidFill>
                  <a:srgbClr val="FFFFFF"/>
                </a:solidFill>
              </a:rPr>
              <a:t>Poya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Haghnegahdar</a:t>
            </a:r>
            <a:r>
              <a:rPr lang="en-US" sz="3600" dirty="0">
                <a:solidFill>
                  <a:srgbClr val="FFFFFF"/>
                </a:solidFill>
              </a:rPr>
              <a:t>, Phil Goddard, Peter </a:t>
            </a:r>
            <a:r>
              <a:rPr lang="en-US" sz="3600" dirty="0" err="1">
                <a:solidFill>
                  <a:srgbClr val="FFFFFF"/>
                </a:solidFill>
              </a:rPr>
              <a:t>Carr</a:t>
            </a:r>
            <a:r>
              <a:rPr lang="en-US" sz="3600" dirty="0">
                <a:solidFill>
                  <a:srgbClr val="FFFFFF"/>
                </a:solidFill>
              </a:rPr>
              <a:t>, </a:t>
            </a:r>
            <a:r>
              <a:rPr lang="en-US" sz="3600" dirty="0" err="1">
                <a:solidFill>
                  <a:srgbClr val="FFFFFF"/>
                </a:solidFill>
              </a:rPr>
              <a:t>Kesheng</a:t>
            </a:r>
            <a:r>
              <a:rPr lang="en-US" sz="3600" dirty="0">
                <a:solidFill>
                  <a:srgbClr val="FFFFFF"/>
                </a:solidFill>
              </a:rPr>
              <a:t> Wu, and Marcos Lopez de Prado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29973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3519-39F8-4237-9658-A499C867B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823E7-1436-4878-8DAD-704DC772F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200" dirty="0"/>
              <a:t>Give a brief introduction to the portfolio optimization problem</a:t>
            </a:r>
          </a:p>
          <a:p>
            <a:r>
              <a:rPr lang="en-US" sz="2200" dirty="0"/>
              <a:t>Give a brief introduction to quantum annealing</a:t>
            </a:r>
          </a:p>
          <a:p>
            <a:r>
              <a:rPr lang="en-US" sz="2200" dirty="0"/>
              <a:t>Illustrate how the portfolio optimization problem can be solved on the D-Wave's quantum </a:t>
            </a:r>
            <a:r>
              <a:rPr lang="en-US" sz="2200" dirty="0" err="1"/>
              <a:t>annealer</a:t>
            </a:r>
            <a:endParaRPr lang="en-US" sz="2200" dirty="0"/>
          </a:p>
          <a:p>
            <a:r>
              <a:rPr lang="en-US" sz="2200" dirty="0"/>
              <a:t>Look at the experimental results</a:t>
            </a:r>
          </a:p>
          <a:p>
            <a:r>
              <a:rPr lang="en-US" sz="2200" dirty="0"/>
              <a:t>Describe the problems faced and the limitations of the work</a:t>
            </a:r>
          </a:p>
          <a:p>
            <a:r>
              <a:rPr lang="en-US" sz="2200" dirty="0"/>
              <a:t>Think about whether it makes sense to actually execute real life problems on the D-Wave, based on the experimental results obtained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23039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3647B-D6CF-4D99-B6A2-425B5907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Portfolio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74123-AA6E-4048-9525-3622E2590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Process of selecting the best portfolio out of multiple portfolios, according to some objective</a:t>
            </a:r>
          </a:p>
          <a:p>
            <a:r>
              <a:rPr lang="en-US" sz="2200" dirty="0"/>
              <a:t>Objective typically involves maximizing expected return and minimizing risk</a:t>
            </a:r>
          </a:p>
          <a:p>
            <a:r>
              <a:rPr lang="en-US" sz="2200" dirty="0"/>
              <a:t>Constrained utility-maximization problem</a:t>
            </a:r>
          </a:p>
          <a:p>
            <a:r>
              <a:rPr lang="en-US" sz="2200" dirty="0"/>
              <a:t>NP-complete problem</a:t>
            </a:r>
          </a:p>
          <a:p>
            <a:r>
              <a:rPr lang="en-US" sz="2200" dirty="0"/>
              <a:t>Central to the solution of this problem is the construction of a covariance matrix</a:t>
            </a:r>
          </a:p>
        </p:txBody>
      </p:sp>
    </p:spTree>
    <p:extLst>
      <p:ext uri="{BB962C8B-B14F-4D97-AF65-F5344CB8AC3E}">
        <p14:creationId xmlns:p14="http://schemas.microsoft.com/office/powerpoint/2010/main" val="3985282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EC76C-0123-4DF3-8BD3-02A9AFE87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Crux of the Problem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112A5-21E6-489B-9A97-CBCF515A9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Asset manager wants to invest K dollars in a set of N assets with an investment horizon divided into T time steps</a:t>
            </a:r>
          </a:p>
          <a:p>
            <a:pPr lvl="1"/>
            <a:r>
              <a:rPr lang="en-US" sz="2200" dirty="0"/>
              <a:t>Asset manager has to decide how much to invest in each asset at each time step</a:t>
            </a:r>
          </a:p>
          <a:p>
            <a:pPr lvl="1"/>
            <a:r>
              <a:rPr lang="en-US" sz="2200" dirty="0"/>
              <a:t>Has to take into account transaction costs, and the behavior of the market</a:t>
            </a:r>
          </a:p>
        </p:txBody>
      </p:sp>
    </p:spTree>
    <p:extLst>
      <p:ext uri="{BB962C8B-B14F-4D97-AF65-F5344CB8AC3E}">
        <p14:creationId xmlns:p14="http://schemas.microsoft.com/office/powerpoint/2010/main" val="3292783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B563F-9B48-46E2-AB9B-45D6FDED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70B6-1FBB-4252-A1D3-4629028E6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Compute the portfolio that maximizes the return subject to a level of risk at each time step</a:t>
            </a:r>
          </a:p>
          <a:p>
            <a:pPr lvl="1"/>
            <a:r>
              <a:rPr lang="en-US" sz="2200" dirty="0"/>
              <a:t>Results in a series of statically optimal portfolios</a:t>
            </a:r>
          </a:p>
          <a:p>
            <a:pPr lvl="1"/>
            <a:r>
              <a:rPr lang="en-US" sz="2200" dirty="0"/>
              <a:t>Cost of rebalancing from a portfolio that is locally optimal at </a:t>
            </a:r>
            <a:r>
              <a:rPr lang="en-US" sz="2200" i="1" dirty="0"/>
              <a:t>t </a:t>
            </a:r>
            <a:r>
              <a:rPr lang="en-US" sz="2200" dirty="0"/>
              <a:t> to a portfolio that is locally optimal at </a:t>
            </a:r>
            <a:r>
              <a:rPr lang="en-US" sz="2200" i="1" dirty="0"/>
              <a:t>t+1</a:t>
            </a:r>
            <a:r>
              <a:rPr lang="en-US" sz="2200" dirty="0"/>
              <a:t> </a:t>
            </a:r>
          </a:p>
          <a:p>
            <a:pPr lvl="1"/>
            <a:r>
              <a:rPr lang="en-US" sz="2200" dirty="0"/>
              <a:t>Might result in the formulation of a less optimal portfolio than the globally optimal portfolio</a:t>
            </a:r>
          </a:p>
          <a:p>
            <a:r>
              <a:rPr lang="en-US" sz="2200" dirty="0"/>
              <a:t>Traditionally solved as continuous-variable problems</a:t>
            </a:r>
          </a:p>
          <a:p>
            <a:r>
              <a:rPr lang="en-US" sz="2200" dirty="0"/>
              <a:t>However for large assets, a discrete solution yields better results</a:t>
            </a:r>
          </a:p>
        </p:txBody>
      </p:sp>
    </p:spTree>
    <p:extLst>
      <p:ext uri="{BB962C8B-B14F-4D97-AF65-F5344CB8AC3E}">
        <p14:creationId xmlns:p14="http://schemas.microsoft.com/office/powerpoint/2010/main" val="2268331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8810A7-E114-447A-A7D6-69B27CFB56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608F427C-1EC9-4280-9367-F2B3AA063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40EC418-693C-46D6-B7AB-5BED1DD4B0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98156" y="1211693"/>
            <a:ext cx="7435227" cy="4606677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6DE10E-9A2D-4279-9C50-800C39EBD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Definition of Symbols</a:t>
            </a:r>
          </a:p>
        </p:txBody>
      </p:sp>
    </p:spTree>
    <p:extLst>
      <p:ext uri="{BB962C8B-B14F-4D97-AF65-F5344CB8AC3E}">
        <p14:creationId xmlns:p14="http://schemas.microsoft.com/office/powerpoint/2010/main" val="3455775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EEB2-ECED-4A48-84C3-C53B7D118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Formulation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030D258-75EB-460C-BAFE-694B0D4DA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9354" y="1573068"/>
            <a:ext cx="6571890" cy="2265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7B3E08-20C8-4C3D-9E05-23435DE65025}"/>
              </a:ext>
            </a:extLst>
          </p:cNvPr>
          <p:cNvSpPr txBox="1"/>
          <p:nvPr/>
        </p:nvSpPr>
        <p:spPr>
          <a:xfrm>
            <a:off x="641229" y="4170872"/>
            <a:ext cx="9601200" cy="178510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/>
              <a:t>The first term is the sum of the returns at each time step, which is given by the forecast returns μ times the holdings w. The second term is the risk, in which the forecast covariance tensor is given by Σ, and γ is the risk aversion. The third and fourth terms encapsulate transaction costs</a:t>
            </a:r>
          </a:p>
        </p:txBody>
      </p:sp>
    </p:spTree>
    <p:extLst>
      <p:ext uri="{BB962C8B-B14F-4D97-AF65-F5344CB8AC3E}">
        <p14:creationId xmlns:p14="http://schemas.microsoft.com/office/powerpoint/2010/main" val="410256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0E6E-2977-4D94-A09F-AF0366A7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Quantum Annealing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4B851-FF02-44DB-A327-BF0F2E772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200" dirty="0"/>
              <a:t>Way of using the intrinsic effects of quantum physics to solve</a:t>
            </a:r>
          </a:p>
          <a:p>
            <a:pPr lvl="1"/>
            <a:r>
              <a:rPr lang="en-US" sz="2200" dirty="0"/>
              <a:t>Optimization Problems</a:t>
            </a:r>
          </a:p>
          <a:p>
            <a:pPr lvl="2"/>
            <a:r>
              <a:rPr lang="en-US" sz="2200" dirty="0"/>
              <a:t>Find best configuration amongst many possible configurations</a:t>
            </a:r>
          </a:p>
          <a:p>
            <a:pPr lvl="2"/>
            <a:r>
              <a:rPr lang="en-US" sz="2200" dirty="0"/>
              <a:t>Can be represented as an energy minimization problem</a:t>
            </a:r>
            <a:endParaRPr lang="en-US" sz="2200" dirty="0">
              <a:ea typeface="+mj-lt"/>
              <a:cs typeface="+mj-lt"/>
            </a:endParaRPr>
          </a:p>
          <a:p>
            <a:pPr lvl="1">
              <a:buFont typeface="Wingdings 3"/>
              <a:buChar char=""/>
            </a:pPr>
            <a:r>
              <a:rPr lang="en-US" sz="2200" dirty="0"/>
              <a:t>Probabilistic Sampling</a:t>
            </a:r>
          </a:p>
          <a:p>
            <a:pPr lvl="2">
              <a:buFont typeface="Wingdings 3"/>
              <a:buChar char=""/>
            </a:pPr>
            <a:r>
              <a:rPr lang="en-US" sz="2200" dirty="0"/>
              <a:t>Related to optimization problems</a:t>
            </a:r>
          </a:p>
          <a:p>
            <a:pPr lvl="2">
              <a:buFont typeface="Wingdings 3"/>
              <a:buChar char=""/>
            </a:pPr>
            <a:r>
              <a:rPr lang="en-US" sz="2200" dirty="0"/>
              <a:t>Instead of finding minimum energy state, sample many low energy states to characterize the shape of energy landscape</a:t>
            </a:r>
          </a:p>
        </p:txBody>
      </p:sp>
    </p:spTree>
    <p:extLst>
      <p:ext uri="{BB962C8B-B14F-4D97-AF65-F5344CB8AC3E}">
        <p14:creationId xmlns:p14="http://schemas.microsoft.com/office/powerpoint/2010/main" val="1564271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8E546-AC1C-4EB4-A058-5E3780CE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Quantum </a:t>
            </a:r>
            <a:r>
              <a:rPr lang="en-US" dirty="0" err="1"/>
              <a:t>Annealers</a:t>
            </a:r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31E8B-FBB8-40BF-A0ED-7FFDA6363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Quantum </a:t>
            </a:r>
            <a:r>
              <a:rPr lang="en-US" sz="2200" dirty="0" err="1"/>
              <a:t>Annealers</a:t>
            </a:r>
            <a:endParaRPr lang="en-US" sz="2200" dirty="0"/>
          </a:p>
          <a:p>
            <a:r>
              <a:rPr lang="en-US" sz="2200" dirty="0"/>
              <a:t>are designed to solve certain problems</a:t>
            </a:r>
          </a:p>
          <a:p>
            <a:r>
              <a:rPr lang="en-US" sz="2200" dirty="0"/>
              <a:t>using a quantum annealing algorithm</a:t>
            </a:r>
          </a:p>
          <a:p>
            <a:r>
              <a:rPr lang="en-US" sz="2200" dirty="0"/>
              <a:t>that belongs to the adiabatic quantum model of computation</a:t>
            </a:r>
          </a:p>
          <a:p>
            <a:r>
              <a:rPr lang="en-US" sz="2200" dirty="0"/>
              <a:t>and is implemented in hardware that exploits quantum properties</a:t>
            </a:r>
          </a:p>
        </p:txBody>
      </p:sp>
    </p:spTree>
    <p:extLst>
      <p:ext uri="{BB962C8B-B14F-4D97-AF65-F5344CB8AC3E}">
        <p14:creationId xmlns:p14="http://schemas.microsoft.com/office/powerpoint/2010/main" val="3320526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44A11D1-6963-485E-86DE-760B074343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93BDF132-E4EF-4CB3-9A12-1EB75E159A5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F8486D32-0A56-4407-A9D1-7AFC169465F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73FE0C2-11C7-466D-B4BA-0330484CD53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8E49087-02A5-4557-8BCB-C298D054F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603" y="1866813"/>
            <a:ext cx="7213756" cy="4357008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FCFA21-D5D0-4D36-889D-380AD848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23" y="629266"/>
            <a:ext cx="3116690" cy="5594554"/>
          </a:xfrm>
        </p:spPr>
        <p:txBody>
          <a:bodyPr anchor="ctr">
            <a:normAutofit/>
          </a:bodyPr>
          <a:lstStyle/>
          <a:p>
            <a:r>
              <a:rPr lang="en-US" sz="3700" dirty="0">
                <a:solidFill>
                  <a:srgbClr val="EBEBEB"/>
                </a:solidFill>
              </a:rPr>
              <a:t> Adiabatic Quantum Optimization Perspective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AB7FB-898D-46E9-A711-AB6CBCE725BE}"/>
              </a:ext>
            </a:extLst>
          </p:cNvPr>
          <p:cNvSpPr txBox="1"/>
          <p:nvPr/>
        </p:nvSpPr>
        <p:spPr>
          <a:xfrm>
            <a:off x="396814" y="5191664"/>
            <a:ext cx="3490822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/>
              <a:t>Slide taken from Joel Gottlieb's talk:  Introduction to the Physics of D-Wave and Comparison to the Gate Mode</a:t>
            </a:r>
          </a:p>
        </p:txBody>
      </p:sp>
    </p:spTree>
    <p:extLst>
      <p:ext uri="{BB962C8B-B14F-4D97-AF65-F5344CB8AC3E}">
        <p14:creationId xmlns:p14="http://schemas.microsoft.com/office/powerpoint/2010/main" val="3820114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4CBA-7E4D-42F0-9224-DFFD3104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Adiabatic Quantum Computation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361C1-0E70-47F8-94BD-DBC221AEB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Steps for adiabatic quantum computation</a:t>
            </a:r>
          </a:p>
          <a:p>
            <a:r>
              <a:rPr lang="en-US" sz="2200" dirty="0"/>
              <a:t>First, a Hamiltonian is found whose ground state describes the solution to the problem of interest</a:t>
            </a:r>
          </a:p>
          <a:p>
            <a:r>
              <a:rPr lang="en-US" sz="2200" dirty="0"/>
              <a:t>Then, a system with a simple Hamiltonian is prepared and initialized to the ground state</a:t>
            </a:r>
          </a:p>
          <a:p>
            <a:r>
              <a:rPr lang="en-US" sz="2200" dirty="0"/>
              <a:t>Finally the simple Hamiltonian is adiabatically evolved to the desired complicated Hamiltonian</a:t>
            </a:r>
          </a:p>
        </p:txBody>
      </p:sp>
    </p:spTree>
    <p:extLst>
      <p:ext uri="{BB962C8B-B14F-4D97-AF65-F5344CB8AC3E}">
        <p14:creationId xmlns:p14="http://schemas.microsoft.com/office/powerpoint/2010/main" val="148542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2226-4AFF-4060-B065-B8391B4B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D-Wave Quantum </a:t>
            </a:r>
            <a:r>
              <a:rPr lang="en-US" dirty="0" err="1"/>
              <a:t>Annealer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A37C6-22C2-4D91-A404-93CD29E27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Device which minimizes unconstrained binary quadratic functions</a:t>
            </a:r>
          </a:p>
          <a:p>
            <a:r>
              <a:rPr lang="en-US" sz="2200" dirty="0"/>
              <a:t>Cooled to 15 </a:t>
            </a:r>
            <a:r>
              <a:rPr lang="en-US" sz="2200" dirty="0" err="1"/>
              <a:t>mK</a:t>
            </a:r>
            <a:r>
              <a:rPr lang="en-US" sz="2200" dirty="0"/>
              <a:t> to keep disturbances at a minimum</a:t>
            </a:r>
          </a:p>
          <a:p>
            <a:r>
              <a:rPr lang="en-US" sz="2200" dirty="0"/>
              <a:t>Shielded from RF signals</a:t>
            </a:r>
          </a:p>
          <a:p>
            <a:r>
              <a:rPr lang="en-US" sz="2200" dirty="0"/>
              <a:t>Shielded from external magnetic fields larger than 1 </a:t>
            </a:r>
            <a:r>
              <a:rPr lang="en-US" sz="2200" dirty="0" err="1"/>
              <a:t>nT</a:t>
            </a:r>
            <a:endParaRPr lang="en-US" sz="2200" dirty="0"/>
          </a:p>
          <a:p>
            <a:r>
              <a:rPr lang="en-US" sz="2200" dirty="0"/>
              <a:t>Operates in a high vacuum environment</a:t>
            </a:r>
          </a:p>
        </p:txBody>
      </p:sp>
    </p:spTree>
    <p:extLst>
      <p:ext uri="{BB962C8B-B14F-4D97-AF65-F5344CB8AC3E}">
        <p14:creationId xmlns:p14="http://schemas.microsoft.com/office/powerpoint/2010/main" val="3431471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6D054-9831-4613-A05E-E96440D6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D-Wave application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5F9EF-7425-4F35-AE7F-96206613F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Recast variables in original problem as binary variables</a:t>
            </a:r>
          </a:p>
          <a:p>
            <a:r>
              <a:rPr lang="en-US" sz="2200" dirty="0"/>
              <a:t>Convert to </a:t>
            </a:r>
            <a:r>
              <a:rPr lang="en" sz="2200" dirty="0"/>
              <a:t>Quadratic Unconstrained Binary Optimization (QUBO)</a:t>
            </a:r>
            <a:endParaRPr lang="en-US" sz="2200" dirty="0"/>
          </a:p>
          <a:p>
            <a:r>
              <a:rPr lang="en-US" sz="2200" dirty="0"/>
              <a:t>Solve QUBO with </a:t>
            </a:r>
            <a:r>
              <a:rPr lang="en-US" sz="2200" dirty="0" err="1"/>
              <a:t>qbsolv</a:t>
            </a:r>
            <a:endParaRPr lang="en-US" sz="2200" dirty="0"/>
          </a:p>
          <a:p>
            <a:r>
              <a:rPr lang="en-US" sz="2200" dirty="0"/>
              <a:t>Convert bit vector back to variables in problem domain</a:t>
            </a:r>
          </a:p>
          <a:p>
            <a:r>
              <a:rPr lang="en-US" sz="2200" dirty="0"/>
              <a:t>Interpret </a:t>
            </a:r>
            <a:r>
              <a:rPr lang="en-US" sz="2200" dirty="0" err="1"/>
              <a:t>qbsolv</a:t>
            </a:r>
            <a:r>
              <a:rPr lang="en-US" sz="2200" dirty="0"/>
              <a:t> results and adjust accordingly</a:t>
            </a:r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AD0659-7C58-4AB7-B4E3-827633F82932}"/>
              </a:ext>
            </a:extLst>
          </p:cNvPr>
          <p:cNvSpPr txBox="1"/>
          <p:nvPr/>
        </p:nvSpPr>
        <p:spPr>
          <a:xfrm>
            <a:off x="5011942" y="5522341"/>
            <a:ext cx="5043579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/>
              <a:t>Steps taken from Joel Gottlieb's talk: Driving to the 48 USA State Capitals: Programming the D-Wave QPU</a:t>
            </a:r>
          </a:p>
        </p:txBody>
      </p:sp>
    </p:spTree>
    <p:extLst>
      <p:ext uri="{BB962C8B-B14F-4D97-AF65-F5344CB8AC3E}">
        <p14:creationId xmlns:p14="http://schemas.microsoft.com/office/powerpoint/2010/main" val="253033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8810A7-E114-447A-A7D6-69B27CFB56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608F427C-1EC9-4280-9367-F2B3AA063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638617-924B-415A-8595-1738104B65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43854" y="810766"/>
            <a:ext cx="6270662" cy="5236002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CE0D9-EBC9-429D-BC26-5B6CBFED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Chimera Graph</a:t>
            </a:r>
          </a:p>
        </p:txBody>
      </p:sp>
    </p:spTree>
    <p:extLst>
      <p:ext uri="{BB962C8B-B14F-4D97-AF65-F5344CB8AC3E}">
        <p14:creationId xmlns:p14="http://schemas.microsoft.com/office/powerpoint/2010/main" val="1128763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F187-7916-49FA-B08D-EF73DAA1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Chimera Graph(contd.)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39D5A-4536-4371-9520-68B90795D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Describes the connectivity of D-Wave's quantum </a:t>
            </a:r>
            <a:r>
              <a:rPr lang="en-US" sz="2200" dirty="0" err="1"/>
              <a:t>annealer</a:t>
            </a:r>
            <a:endParaRPr lang="en-US" sz="2200" dirty="0"/>
          </a:p>
          <a:p>
            <a:r>
              <a:rPr lang="en-US" sz="2200" dirty="0"/>
              <a:t>Sparsely connected graph with a well-defined structure of edges</a:t>
            </a:r>
          </a:p>
          <a:p>
            <a:r>
              <a:rPr lang="en-US" sz="2200" dirty="0"/>
              <a:t>For square Chimera hardware graphs, the size V of the largest fully dense problem that can be embedded on a chip with q qubits is V = √2q +1=4s + 1, where s is the number of unit cells along an edge</a:t>
            </a:r>
          </a:p>
          <a:p>
            <a:r>
              <a:rPr lang="en-US" sz="2200" dirty="0"/>
              <a:t>To solve problems that are denser than the hardware graph, multiple physical qubits are identified with a single logical qubit, at the cost of using many more physical qubits</a:t>
            </a:r>
          </a:p>
        </p:txBody>
      </p:sp>
    </p:spTree>
    <p:extLst>
      <p:ext uri="{BB962C8B-B14F-4D97-AF65-F5344CB8AC3E}">
        <p14:creationId xmlns:p14="http://schemas.microsoft.com/office/powerpoint/2010/main" val="170444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B65A-9278-4386-9182-95A03F9D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Integer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563F7-F372-451C-A91D-945003FED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To solve the optimization problem on the Quantum </a:t>
            </a:r>
            <a:r>
              <a:rPr lang="en-US" dirty="0" err="1"/>
              <a:t>annealer</a:t>
            </a:r>
            <a:r>
              <a:rPr lang="en-US" dirty="0"/>
              <a:t>, the variables in the equation given on slide 8 have to be recast as binary variables</a:t>
            </a:r>
          </a:p>
          <a:p>
            <a:r>
              <a:rPr lang="en-US" dirty="0"/>
              <a:t>Four different encodings investigated for the purpose:</a:t>
            </a:r>
          </a:p>
          <a:p>
            <a:pPr lvl="1"/>
            <a:r>
              <a:rPr lang="en-US" sz="2000" dirty="0"/>
              <a:t>Binary - representation of symbols in a source alphabet by strings of binary digits</a:t>
            </a:r>
          </a:p>
          <a:p>
            <a:pPr lvl="1"/>
            <a:r>
              <a:rPr lang="en-US" sz="2000" dirty="0"/>
              <a:t>Unary - representation a natural number, </a:t>
            </a:r>
            <a:r>
              <a:rPr lang="en-US" sz="2000" i="1" dirty="0"/>
              <a:t>n</a:t>
            </a:r>
            <a:r>
              <a:rPr lang="en-US" sz="2000" dirty="0"/>
              <a:t>, with </a:t>
            </a:r>
            <a:r>
              <a:rPr lang="en-US" sz="2000" i="1" dirty="0"/>
              <a:t>n</a:t>
            </a:r>
            <a:r>
              <a:rPr lang="en-US" sz="2000" dirty="0"/>
              <a:t> ones followed by a zero</a:t>
            </a:r>
          </a:p>
          <a:p>
            <a:pPr lvl="1"/>
            <a:r>
              <a:rPr lang="en-US" sz="2000" dirty="0"/>
              <a:t>Sequential - approximate decoding algorithm for long constraint-length convolutional codes</a:t>
            </a:r>
          </a:p>
          <a:p>
            <a:pPr lvl="1"/>
            <a:r>
              <a:rPr lang="en-US" sz="2000" dirty="0"/>
              <a:t>Partitioning – find all partitions of K into N assets, and assign a binary variable to each encoding at each time step </a:t>
            </a:r>
          </a:p>
        </p:txBody>
      </p:sp>
    </p:spTree>
    <p:extLst>
      <p:ext uri="{BB962C8B-B14F-4D97-AF65-F5344CB8AC3E}">
        <p14:creationId xmlns:p14="http://schemas.microsoft.com/office/powerpoint/2010/main" val="194610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D9570-1F2D-4334-9708-37664E27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ADBCC-C2BC-4D7A-9E99-BA5F9A997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Number of variables required to represent a particular problem is T*N*log2(K' + 1)</a:t>
            </a:r>
            <a:endParaRPr lang="en-US" dirty="0"/>
          </a:p>
          <a:p>
            <a:pPr>
              <a:buFont typeface="Wingdings 3"/>
              <a:buChar char=""/>
            </a:pPr>
            <a:r>
              <a:rPr lang="en-US" sz="2200" dirty="0"/>
              <a:t>Largest integer that can be represented is  [2n] - 1</a:t>
            </a:r>
          </a:p>
          <a:p>
            <a:pPr>
              <a:buFont typeface="Wingdings 3"/>
              <a:buChar char=""/>
            </a:pPr>
            <a:r>
              <a:rPr lang="en-US" sz="2200" dirty="0"/>
              <a:t>Most efficient in number of variables</a:t>
            </a:r>
          </a:p>
          <a:p>
            <a:pPr>
              <a:buFont typeface="Wingdings 3"/>
              <a:buChar char=""/>
            </a:pPr>
            <a:r>
              <a:rPr lang="en-US" sz="2200" dirty="0"/>
              <a:t>Allows representation of the second-lowest integer</a:t>
            </a:r>
          </a:p>
          <a:p>
            <a:pPr>
              <a:buFont typeface="Wingdings 3"/>
              <a:buChar char=""/>
            </a:pPr>
            <a:r>
              <a:rPr lang="en-US" sz="2200" dirty="0"/>
              <a:t>Requires the least number of variables</a:t>
            </a:r>
          </a:p>
          <a:p>
            <a:pPr>
              <a:buFont typeface="Wingdings 3"/>
              <a:buChar char=""/>
            </a:pPr>
            <a:r>
              <a:rPr lang="en-US" sz="2200" dirty="0"/>
              <a:t>Most sensitive to noise</a:t>
            </a:r>
          </a:p>
          <a:p>
            <a:pPr>
              <a:buFont typeface="Wingdings 3"/>
              <a:buChar char="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59338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5CD59-84BF-4EE7-B73F-1F643C7AE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Unary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BE0DA-8708-410F-9087-8E5570DC1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Number of variables required to represent a particular problem is T*N*K'</a:t>
            </a:r>
          </a:p>
          <a:p>
            <a:r>
              <a:rPr lang="en-US" sz="2200" dirty="0"/>
              <a:t>No limit on the largest integer that can be represented</a:t>
            </a:r>
          </a:p>
          <a:p>
            <a:r>
              <a:rPr lang="en-US" sz="2200" dirty="0"/>
              <a:t>Biases the quantum </a:t>
            </a:r>
            <a:r>
              <a:rPr lang="en-US" sz="2200" dirty="0" err="1"/>
              <a:t>annealer</a:t>
            </a:r>
            <a:r>
              <a:rPr lang="en-US" sz="2200" dirty="0"/>
              <a:t> due to differing redundancy of code words for each value</a:t>
            </a:r>
          </a:p>
          <a:p>
            <a:r>
              <a:rPr lang="en-US" sz="2200" dirty="0"/>
              <a:t>Encoding coefficients are even, giving no dependence on noise, so it allows representing of the largest integer</a:t>
            </a:r>
          </a:p>
          <a:p>
            <a:r>
              <a:rPr lang="en-US" sz="2200" dirty="0"/>
              <a:t>Requires the second largest number of variables</a:t>
            </a:r>
          </a:p>
        </p:txBody>
      </p:sp>
    </p:spTree>
    <p:extLst>
      <p:ext uri="{BB962C8B-B14F-4D97-AF65-F5344CB8AC3E}">
        <p14:creationId xmlns:p14="http://schemas.microsoft.com/office/powerpoint/2010/main" val="233270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54EB-1EA5-4CBA-8541-61FD7EC1D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6D12C-7725-4CBE-A2A5-F73DF233A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Number of variables required to represent a particular problem is ½*T*N*(√(1+8K') − 1) </a:t>
            </a:r>
          </a:p>
          <a:p>
            <a:r>
              <a:rPr lang="en-US" sz="2200" dirty="0"/>
              <a:t>Largest integer that can be represented is  ½*[n]*([n] + 1)</a:t>
            </a:r>
          </a:p>
          <a:p>
            <a:r>
              <a:rPr lang="en-US" sz="2200" dirty="0"/>
              <a:t>Biases the quantum </a:t>
            </a:r>
            <a:r>
              <a:rPr lang="en-US" sz="2200" dirty="0" err="1"/>
              <a:t>annealer</a:t>
            </a:r>
            <a:r>
              <a:rPr lang="en-US" sz="2200" dirty="0"/>
              <a:t> (but less than unary encoding)</a:t>
            </a:r>
          </a:p>
          <a:p>
            <a:r>
              <a:rPr lang="en-US" sz="2200" dirty="0"/>
              <a:t>Second-most-efficient in number of variables </a:t>
            </a:r>
          </a:p>
          <a:p>
            <a:r>
              <a:rPr lang="en-US" sz="2200" dirty="0"/>
              <a:t>Allows representing of the second-largest integer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729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BC399-D1B9-4931-B2B3-AB552F7F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093E8-BD1C-43FD-9846-FB0C76A38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Number of variables required to represent a particular problem is less than or equal to T*(K+N-1) or T*(N-1)</a:t>
            </a:r>
          </a:p>
          <a:p>
            <a:r>
              <a:rPr lang="en-US" sz="2200" dirty="0"/>
              <a:t>Largest integer that can be represented is  [n]</a:t>
            </a:r>
          </a:p>
          <a:p>
            <a:r>
              <a:rPr lang="en-US" sz="2200" dirty="0"/>
              <a:t>Can incorporate complicated constraints easily</a:t>
            </a:r>
          </a:p>
          <a:p>
            <a:r>
              <a:rPr lang="en-US" sz="2200" dirty="0"/>
              <a:t>Least efficient in number of variables </a:t>
            </a:r>
          </a:p>
          <a:p>
            <a:r>
              <a:rPr lang="en-US" sz="2200" dirty="0"/>
              <a:t>Only applicable for problems in which groups of variables are required to sum to a constant </a:t>
            </a:r>
          </a:p>
          <a:p>
            <a:r>
              <a:rPr lang="en-US" sz="2200" dirty="0"/>
              <a:t>Allows representing the lowest integer.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58395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7B325C-3E35-45CF-9D07-3BCB281F3B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8810A7-E114-447A-A7D6-69B27CFB56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608F427C-1EC9-4280-9367-F2B3AA063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748F753-8426-4C9B-8453-9622BE3B0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482" y="-4759"/>
            <a:ext cx="7334585" cy="4905832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02DCDB-7607-41A9-9133-D5AA9F52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Number of </a:t>
            </a:r>
            <a:r>
              <a:rPr lang="en-US" sz="5400" dirty="0">
                <a:solidFill>
                  <a:srgbClr val="EBEBEB"/>
                </a:solidFill>
              </a:rPr>
              <a:t>Binary</a:t>
            </a:r>
            <a:r>
              <a:rPr lang="en-US" sz="5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dirty="0">
                <a:solidFill>
                  <a:srgbClr val="EBEBEB"/>
                </a:solidFill>
              </a:rPr>
              <a:t>Variables Used</a:t>
            </a:r>
            <a:endParaRPr lang="en-US" sz="54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6C4C89-BDD3-433D-8874-6187027938A7}"/>
              </a:ext>
            </a:extLst>
          </p:cNvPr>
          <p:cNvSpPr txBox="1"/>
          <p:nvPr/>
        </p:nvSpPr>
        <p:spPr>
          <a:xfrm>
            <a:off x="84013" y="5251940"/>
            <a:ext cx="717843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As we can see, unary encoding requires the maximum number of variables, compared to the other two encodings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276624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9D7AB61-5849-421F-BC22-715E78641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1230300"/>
            <a:ext cx="12261010" cy="538943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D18061F-E010-4BB4-AF5B-C5DEEA361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BAF1A4-BC81-46F4-B7CC-F83F80F9F806}"/>
              </a:ext>
            </a:extLst>
          </p:cNvPr>
          <p:cNvSpPr txBox="1"/>
          <p:nvPr/>
        </p:nvSpPr>
        <p:spPr>
          <a:xfrm>
            <a:off x="6346092" y="6199552"/>
            <a:ext cx="572281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Success rate increases while using 1Qbit's solver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619369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B68C77-138E-4BF7-A276-BD0C78A421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268552-D473-46ED-B1B8-422042C4DE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AC0CD9D-7610-4620-93B4-798CCD9AB5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9238B3E-24AA-439A-B527-6C5DF6D72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F01145-BEA3-4CBF-AA21-10077B948C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E4D62F9-188E-4530-84C2-24BDEE4BEB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7B325C-3E35-45CF-9D07-3BCB281F3B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8810A7-E114-447A-A7D6-69B27CFB56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9563B92-05EB-4A6B-8453-DBCBE094E5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79" y="105533"/>
            <a:ext cx="7607755" cy="56301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B6BFE1-EBA0-4B34-8261-C341C9DF5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3400" dirty="0">
                <a:solidFill>
                  <a:schemeClr val="tx1"/>
                </a:solidFill>
                <a:ea typeface="+mj-lt"/>
                <a:cs typeface="+mj-lt"/>
              </a:rPr>
            </a:b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Results(contd.)</a:t>
            </a:r>
            <a:br>
              <a:rPr lang="en-US" sz="3400" dirty="0">
                <a:solidFill>
                  <a:schemeClr val="tx1"/>
                </a:solidFill>
                <a:ea typeface="+mj-lt"/>
                <a:cs typeface="+mj-lt"/>
              </a:rPr>
            </a:br>
            <a:br>
              <a:rPr lang="en-US" sz="3400" dirty="0">
                <a:solidFill>
                  <a:schemeClr val="tx1"/>
                </a:solidFill>
                <a:ea typeface="+mj-lt"/>
                <a:cs typeface="+mj-lt"/>
              </a:rPr>
            </a:br>
            <a:endParaRPr lang="en-US" sz="3400" b="0" i="0" kern="1200" dirty="0">
              <a:solidFill>
                <a:srgbClr val="EBEBEB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217D0F-EE55-4A1A-9C06-14FB3142209E}"/>
              </a:ext>
            </a:extLst>
          </p:cNvPr>
          <p:cNvSpPr txBox="1"/>
          <p:nvPr/>
        </p:nvSpPr>
        <p:spPr>
          <a:xfrm>
            <a:off x="396630" y="5867400"/>
            <a:ext cx="666066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The 1152-Qubit Quantum </a:t>
            </a:r>
            <a:r>
              <a:rPr lang="en-US" dirty="0" err="1"/>
              <a:t>Annealer</a:t>
            </a:r>
            <a:r>
              <a:rPr lang="en-US" dirty="0"/>
              <a:t> has a higher success rate than the 512-Qubit Quantum </a:t>
            </a:r>
            <a:r>
              <a:rPr lang="en-US" dirty="0" err="1"/>
              <a:t>Annealer</a:t>
            </a:r>
          </a:p>
        </p:txBody>
      </p:sp>
    </p:spTree>
    <p:extLst>
      <p:ext uri="{BB962C8B-B14F-4D97-AF65-F5344CB8AC3E}">
        <p14:creationId xmlns:p14="http://schemas.microsoft.com/office/powerpoint/2010/main" val="3844715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D8A8F-E6DF-4C21-9D48-E7DAAEBF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Rate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05076-69D7-4945-813A-788B7D47D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200" dirty="0"/>
              <a:t>As a solution metric, the percentage of instances for each problem for which the quantum </a:t>
            </a:r>
            <a:r>
              <a:rPr lang="en-US" sz="2200" dirty="0" err="1"/>
              <a:t>annealer’s</a:t>
            </a:r>
            <a:r>
              <a:rPr lang="en-US" sz="2200" dirty="0"/>
              <a:t> result fell within perturbation magnitude α% of the optimal solution were used</a:t>
            </a:r>
          </a:p>
          <a:p>
            <a:r>
              <a:rPr lang="en-US" sz="2200" dirty="0"/>
              <a:t>The metric was evaluated by perturbing each instance at least 100 times, by adding Gaussian noise with standard deviation given by α% of each eigenvalue of the problem matrix Q</a:t>
            </a:r>
          </a:p>
          <a:p>
            <a:r>
              <a:rPr lang="en-US" sz="2200" dirty="0"/>
              <a:t>Each perturbed problem was solved by an exhaustive solver, and the optimal solutions were collected</a:t>
            </a:r>
          </a:p>
          <a:p>
            <a:r>
              <a:rPr lang="en-US" sz="2200" dirty="0"/>
              <a:t>If the quantum </a:t>
            </a:r>
            <a:r>
              <a:rPr lang="en-US" sz="2200" dirty="0" err="1"/>
              <a:t>annealer’s</a:t>
            </a:r>
            <a:r>
              <a:rPr lang="en-US" sz="2200" dirty="0"/>
              <a:t> result for that instance fell within the range of optimal values collected, then it was deemed successful</a:t>
            </a:r>
          </a:p>
        </p:txBody>
      </p:sp>
    </p:spTree>
    <p:extLst>
      <p:ext uri="{BB962C8B-B14F-4D97-AF65-F5344CB8AC3E}">
        <p14:creationId xmlns:p14="http://schemas.microsoft.com/office/powerpoint/2010/main" val="2376420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A325-F35F-4A94-B775-9F20B984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9F3CC-454F-445D-9933-50C8A134C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Level of intrinsic noise which manifests as a misspecification error</a:t>
            </a:r>
          </a:p>
          <a:p>
            <a:r>
              <a:rPr lang="en-US" sz="2200" dirty="0"/>
              <a:t>Coefficients of the problem that the quantum </a:t>
            </a:r>
            <a:r>
              <a:rPr lang="en-US" sz="2200" dirty="0" err="1"/>
              <a:t>annealer</a:t>
            </a:r>
            <a:r>
              <a:rPr lang="en-US" sz="2200" dirty="0"/>
              <a:t> actually solves differ from the problem coefficients by up to Ɛ. Problem coefficients on the chip have a defined coefficient range, and if the specified problem has coefficients outside this range, the entire problem is scaled down, resulting in coefficients becoming smaller than Ɛ, affecting the success rate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00179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64C7-53C3-4EB3-B0CF-CE85FEFD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Problems(contd.)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561B-CC43-417F-9C9C-FD687B95D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To solve problems that are denser than the hardware graph, multiple physical qubits are identified with a single binary variable, at the cost of using more physical qubits</a:t>
            </a:r>
          </a:p>
          <a:p>
            <a:r>
              <a:rPr lang="en-US" sz="2200" dirty="0"/>
              <a:t>To force the identified qubits to all have the same value, a strong coupling is needed</a:t>
            </a:r>
          </a:p>
          <a:p>
            <a:r>
              <a:rPr lang="en-US" sz="2200" dirty="0"/>
              <a:t>More qubits needed, as more qubits would allow the use of an encoding scheme that is less sensitive to noise levels</a:t>
            </a:r>
          </a:p>
          <a:p>
            <a:r>
              <a:rPr lang="en-US" sz="2200" dirty="0"/>
              <a:t>Better error correction required</a:t>
            </a:r>
          </a:p>
        </p:txBody>
      </p:sp>
    </p:spTree>
    <p:extLst>
      <p:ext uri="{BB962C8B-B14F-4D97-AF65-F5344CB8AC3E}">
        <p14:creationId xmlns:p14="http://schemas.microsoft.com/office/powerpoint/2010/main" val="2932482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1A5D0-9BAD-42B2-8508-09970BDF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24978-B89B-4407-9B35-BB8973F8E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There is an ongoing debate on how to define quantum speedup</a:t>
            </a:r>
          </a:p>
          <a:p>
            <a:r>
              <a:rPr lang="en-US" sz="2200" dirty="0"/>
              <a:t>For the small-scale problems solved in this study, the time to solution, on both classical hardware and using the quantum </a:t>
            </a:r>
            <a:r>
              <a:rPr lang="en-US" sz="2200" dirty="0" err="1"/>
              <a:t>annealer</a:t>
            </a:r>
            <a:r>
              <a:rPr lang="en-US" sz="2200" dirty="0"/>
              <a:t>, is </a:t>
            </a:r>
            <a:r>
              <a:rPr lang="en-US" sz="2200" b="1" dirty="0"/>
              <a:t>COMPARABLE</a:t>
            </a:r>
          </a:p>
          <a:p>
            <a:r>
              <a:rPr lang="en-US" sz="2200" dirty="0"/>
              <a:t>Only after quantum speedup has been demonstrated for general problems, and specifically those requiring a high precision of couplings, is it expected that a quantum speedup for the optimal trading trajectory problem will be observed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967878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F1B12-7124-4DC7-8832-8199A4E43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B1DC1-67C9-48B8-951F-EEF11C138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Demonstrated the potential of D-Wave’s quantum </a:t>
            </a:r>
            <a:r>
              <a:rPr lang="en-US" sz="2200" dirty="0" err="1"/>
              <a:t>annealer</a:t>
            </a:r>
            <a:r>
              <a:rPr lang="en-US" sz="2200" dirty="0"/>
              <a:t> to achieve high success rates while solving the portfolio optimization problem</a:t>
            </a:r>
          </a:p>
          <a:p>
            <a:r>
              <a:rPr lang="en-US" sz="2200" dirty="0"/>
              <a:t>Possible to achieve a considerable improvement in success rates by finetuning the operation of the quantum </a:t>
            </a:r>
            <a:r>
              <a:rPr lang="en-US" sz="2200" dirty="0" err="1"/>
              <a:t>annealer</a:t>
            </a:r>
            <a:endParaRPr lang="en-US" sz="2200" dirty="0"/>
          </a:p>
          <a:p>
            <a:r>
              <a:rPr lang="en-US" sz="2200" dirty="0"/>
              <a:t>Technological improvements in future generations of quantum </a:t>
            </a:r>
            <a:r>
              <a:rPr lang="en-US" sz="2200" dirty="0" err="1"/>
              <a:t>annealers</a:t>
            </a:r>
            <a:r>
              <a:rPr lang="en-US" sz="2200" dirty="0"/>
              <a:t> are expected to provide the ability to solve larger problems, and at higher success rates</a:t>
            </a:r>
          </a:p>
        </p:txBody>
      </p:sp>
    </p:spTree>
    <p:extLst>
      <p:ext uri="{BB962C8B-B14F-4D97-AF65-F5344CB8AC3E}">
        <p14:creationId xmlns:p14="http://schemas.microsoft.com/office/powerpoint/2010/main" val="30000611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Ion</vt:lpstr>
      <vt:lpstr>Solving the Optimal Trading Trajectory Problem Using a Quantum Annealer  Gili Rosenberg, Poya Haghnegahdar, Phil Goddard, Peter Carr, Kesheng Wu, and Marcos Lopez de Prado</vt:lpstr>
      <vt:lpstr>Objective</vt:lpstr>
      <vt:lpstr>Portfolio Optimization</vt:lpstr>
      <vt:lpstr>Crux of the Problem</vt:lpstr>
      <vt:lpstr>Solution</vt:lpstr>
      <vt:lpstr>Definition of Symbols</vt:lpstr>
      <vt:lpstr>Integer Formulation</vt:lpstr>
      <vt:lpstr>What is Quantum Annealing</vt:lpstr>
      <vt:lpstr>Use of Quantum Annealers</vt:lpstr>
      <vt:lpstr> Adiabatic Quantum Optimization Perspective</vt:lpstr>
      <vt:lpstr>Adiabatic Quantum Computation</vt:lpstr>
      <vt:lpstr>D-Wave Quantum Annealer</vt:lpstr>
      <vt:lpstr>D-Wave application flow</vt:lpstr>
      <vt:lpstr>Chimera Graph</vt:lpstr>
      <vt:lpstr>Chimera Graph(contd.)</vt:lpstr>
      <vt:lpstr>From Integer to Binary</vt:lpstr>
      <vt:lpstr>Binary Encoding</vt:lpstr>
      <vt:lpstr>Unary Encoding</vt:lpstr>
      <vt:lpstr>Sequential Encoding</vt:lpstr>
      <vt:lpstr>Partition Encoding</vt:lpstr>
      <vt:lpstr>Number of Binary Variables Used</vt:lpstr>
      <vt:lpstr>Results</vt:lpstr>
      <vt:lpstr> Results(contd.)  </vt:lpstr>
      <vt:lpstr>Success Rate</vt:lpstr>
      <vt:lpstr>Problems</vt:lpstr>
      <vt:lpstr>Problems(contd.)</vt:lpstr>
      <vt:lpstr>Speedup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268</cp:revision>
  <dcterms:created xsi:type="dcterms:W3CDTF">2014-09-12T17:24:29Z</dcterms:created>
  <dcterms:modified xsi:type="dcterms:W3CDTF">2018-04-17T23:28:21Z</dcterms:modified>
</cp:coreProperties>
</file>