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59" r:id="rId9"/>
    <p:sldId id="268" r:id="rId10"/>
    <p:sldId id="269" r:id="rId11"/>
    <p:sldId id="270" r:id="rId12"/>
    <p:sldId id="26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61" r:id="rId26"/>
    <p:sldId id="284" r:id="rId27"/>
    <p:sldId id="263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4"/>
    <p:restoredTop sz="94636"/>
  </p:normalViewPr>
  <p:slideViewPr>
    <p:cSldViewPr snapToGrid="0" snapToObjects="1">
      <p:cViewPr>
        <p:scale>
          <a:sx n="80" d="100"/>
          <a:sy n="80" d="100"/>
        </p:scale>
        <p:origin x="144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2946F-5C56-9A4C-B26D-6AD4A2EBE84E}" type="datetimeFigureOut">
              <a:rPr lang="en-US" smtClean="0"/>
              <a:t>2/7/18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BB2B1-0F72-784B-A8D6-19C3B2409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3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very recently have constructive algorithms become available that yield an asymptotically optimal circuit with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(4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gates. Because CNOT gates are typically most expensive, their counts have been pushed down to only a factor of two away from lower bounds.5Remaining gates operate on single qubits at a time, but unlike CNOT gates their functionality can be tuned using continuous parameters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BB2B1-0F72-784B-A8D6-19C3B2409D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04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Einstein-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Podolsky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-Rosen (EPR) pairs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 on a trapped-ion computer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EPR pairs are entangled quantum states that can-not be decomposed into (tensor products of) single-qubit states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quantum nonlocality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have applications in quantum state teleportation, ultraprecise measurement, and lithography as well as in a number of quantum computing algorithms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BB2B1-0F72-784B-A8D6-19C3B2409D1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53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655C0-4316-CF4F-A2A3-622D2E9DA9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A Layered Software Architecture for Quantum Computing Design Tools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DD097-53F0-BD4C-B1C7-B19D662BB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944263"/>
          </a:xfrm>
        </p:spPr>
        <p:txBody>
          <a:bodyPr>
            <a:normAutofit fontScale="25000" lnSpcReduction="20000"/>
          </a:bodyPr>
          <a:lstStyle/>
          <a:p>
            <a:r>
              <a:rPr lang="en-US" sz="5000" i="1" dirty="0"/>
              <a:t>Krysta M. </a:t>
            </a:r>
            <a:r>
              <a:rPr lang="en-US" sz="5000" i="1" dirty="0" err="1"/>
              <a:t>Svore</a:t>
            </a:r>
            <a:r>
              <a:rPr lang="en-US" sz="5000" i="1" dirty="0"/>
              <a:t>, Alfred V. </a:t>
            </a:r>
            <a:r>
              <a:rPr lang="en-US" sz="5000" i="1" dirty="0" err="1"/>
              <a:t>Aho</a:t>
            </a:r>
            <a:endParaRPr lang="en-US" sz="5000" dirty="0"/>
          </a:p>
          <a:p>
            <a:r>
              <a:rPr lang="en-US" sz="5000" dirty="0"/>
              <a:t>Columbia University</a:t>
            </a:r>
          </a:p>
          <a:p>
            <a:r>
              <a:rPr lang="en-US" sz="5000" i="1" dirty="0"/>
              <a:t>Andrew W. Cross, Isaac Chuang</a:t>
            </a:r>
            <a:endParaRPr lang="en-US" sz="5000" dirty="0"/>
          </a:p>
          <a:p>
            <a:r>
              <a:rPr lang="en-US" sz="5000" dirty="0"/>
              <a:t>Massachusetts Institute of Technology</a:t>
            </a:r>
          </a:p>
          <a:p>
            <a:r>
              <a:rPr lang="en-US" sz="5000" i="1" dirty="0"/>
              <a:t>Igor L. Markov</a:t>
            </a:r>
            <a:endParaRPr lang="en-US" sz="5000" dirty="0"/>
          </a:p>
          <a:p>
            <a:r>
              <a:rPr lang="en-US" sz="5000" dirty="0"/>
              <a:t>University of Michigan</a:t>
            </a:r>
          </a:p>
          <a:p>
            <a:r>
              <a:rPr lang="en-US" sz="5000" dirty="0"/>
              <a:t>January 2006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37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7908E-2087-7F4C-BD86-7D12BC563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A922B-071B-F14F-BDEA-CA3C14E48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Ongoing Research</a:t>
            </a:r>
          </a:p>
          <a:p>
            <a:r>
              <a:rPr lang="en-US" dirty="0"/>
              <a:t>Four-Phase Design Flow</a:t>
            </a:r>
          </a:p>
          <a:p>
            <a:r>
              <a:rPr lang="en-US" dirty="0"/>
              <a:t>EPR Pair Creation</a:t>
            </a:r>
          </a:p>
          <a:p>
            <a:r>
              <a:rPr lang="en-US" dirty="0"/>
              <a:t>Design Flow For Fault-Tolerant Architectures</a:t>
            </a:r>
          </a:p>
          <a:p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3881081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A7C1F-E8C8-8B44-B670-03F486FCA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126E-706F-CE4B-A665-472BBF046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Quantum Computers Potential</a:t>
            </a:r>
          </a:p>
          <a:p>
            <a:pPr lvl="1"/>
            <a:r>
              <a:rPr lang="en-US" dirty="0"/>
              <a:t>factoring composite numbers</a:t>
            </a:r>
          </a:p>
          <a:p>
            <a:pPr lvl="1"/>
            <a:r>
              <a:rPr lang="en-US" dirty="0"/>
              <a:t>comparing an unknown image against a large database</a:t>
            </a:r>
          </a:p>
          <a:p>
            <a:pPr lvl="1"/>
            <a:r>
              <a:rPr lang="en-US" dirty="0"/>
              <a:t>controlling quantum-mechanical systems in nanotechnology applications</a:t>
            </a:r>
          </a:p>
          <a:p>
            <a:pPr lvl="2"/>
            <a:r>
              <a:rPr lang="en-US" dirty="0"/>
              <a:t>secure optical communication</a:t>
            </a:r>
          </a:p>
          <a:p>
            <a:r>
              <a:rPr lang="en-US" dirty="0"/>
              <a:t>Difficult to scale</a:t>
            </a:r>
          </a:p>
          <a:p>
            <a:pPr lvl="1"/>
            <a:r>
              <a:rPr lang="en-US" dirty="0"/>
              <a:t>relies on inherently noisy components</a:t>
            </a:r>
          </a:p>
          <a:p>
            <a:r>
              <a:rPr lang="en-US" dirty="0"/>
              <a:t>High degree of parallelism required to complete before quantum states </a:t>
            </a:r>
            <a:r>
              <a:rPr lang="en-US" dirty="0" err="1"/>
              <a:t>decohere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2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10BF3-85A5-B44D-AC3C-0589572E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2CA0B-0AF0-E44D-AF0B-4AB84B98B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Feasibility of quantum computation depends on software tools</a:t>
            </a:r>
          </a:p>
          <a:p>
            <a:pPr lvl="1"/>
            <a:r>
              <a:rPr lang="en-US" dirty="0"/>
              <a:t>Compilers</a:t>
            </a:r>
          </a:p>
          <a:p>
            <a:pPr lvl="1"/>
            <a:r>
              <a:rPr lang="en-US" dirty="0"/>
              <a:t>High-level programming language</a:t>
            </a:r>
          </a:p>
          <a:p>
            <a:r>
              <a:rPr lang="en-US" dirty="0"/>
              <a:t>Propose a layered software architecture</a:t>
            </a:r>
          </a:p>
          <a:p>
            <a:pPr lvl="1"/>
            <a:r>
              <a:rPr lang="en-US" dirty="0"/>
              <a:t>Four-phase computer-aided design flow</a:t>
            </a:r>
          </a:p>
          <a:p>
            <a:pPr lvl="1"/>
            <a:r>
              <a:rPr lang="en-US" dirty="0"/>
              <a:t>Mapping a high-level language source program on to a quantum device</a:t>
            </a:r>
          </a:p>
          <a:p>
            <a:pPr lvl="1"/>
            <a:r>
              <a:rPr lang="en-US" dirty="0"/>
              <a:t>Weigh different optimization and error-correction procedures at appropriate phases</a:t>
            </a:r>
          </a:p>
          <a:p>
            <a:pPr lvl="2"/>
            <a:r>
              <a:rPr lang="en-US" dirty="0"/>
              <a:t>trade off performance and accuracy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25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13B28-1DA5-9D40-94EB-0966D647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262E7-6682-F647-BAA0-B0C012226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Digital circuits</a:t>
            </a:r>
          </a:p>
          <a:p>
            <a:pPr lvl="1"/>
            <a:r>
              <a:rPr lang="en-US" dirty="0"/>
              <a:t>Mathematical algorithms</a:t>
            </a:r>
          </a:p>
          <a:p>
            <a:pPr lvl="1"/>
            <a:r>
              <a:rPr lang="en-US" dirty="0"/>
              <a:t>Methods for real-world control and measurement</a:t>
            </a:r>
          </a:p>
          <a:p>
            <a:r>
              <a:rPr lang="en-US" dirty="0"/>
              <a:t>Quantum circuits</a:t>
            </a:r>
          </a:p>
          <a:p>
            <a:pPr lvl="1"/>
            <a:r>
              <a:rPr lang="en-US" dirty="0"/>
              <a:t>Methods for control of quantum systems</a:t>
            </a:r>
          </a:p>
          <a:p>
            <a:pPr lvl="2"/>
            <a:r>
              <a:rPr lang="en-US" dirty="0"/>
              <a:t>Atomic clocks </a:t>
            </a:r>
          </a:p>
          <a:p>
            <a:pPr lvl="2"/>
            <a:r>
              <a:rPr lang="en-US" dirty="0"/>
              <a:t>Optical communication links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546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1D49-4521-354D-AE71-E317FE35B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1FE87-8120-7A42-A5E9-9975402D0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Quantum Circuits</a:t>
            </a:r>
          </a:p>
          <a:p>
            <a:pPr lvl="1"/>
            <a:r>
              <a:rPr lang="en-US" dirty="0"/>
              <a:t>Quantum bits(qubits) -&gt; a|0&gt; +b|1&gt;</a:t>
            </a:r>
          </a:p>
          <a:p>
            <a:pPr lvl="2"/>
            <a:r>
              <a:rPr lang="en-US" dirty="0"/>
              <a:t>Vector of Complex Numbers</a:t>
            </a:r>
          </a:p>
          <a:p>
            <a:pPr lvl="2"/>
            <a:r>
              <a:rPr lang="en-US" dirty="0"/>
              <a:t>Superposition</a:t>
            </a:r>
          </a:p>
          <a:p>
            <a:pPr lvl="2"/>
            <a:r>
              <a:rPr lang="en-US" dirty="0"/>
              <a:t>Global and Relative Phase</a:t>
            </a:r>
          </a:p>
          <a:p>
            <a:pPr lvl="1"/>
            <a:r>
              <a:rPr lang="en-US" dirty="0"/>
              <a:t>Quantum Gate</a:t>
            </a:r>
          </a:p>
          <a:p>
            <a:pPr lvl="2"/>
            <a:r>
              <a:rPr lang="en-US" dirty="0"/>
              <a:t>Reversible transformation of a quantum state</a:t>
            </a:r>
          </a:p>
          <a:p>
            <a:pPr lvl="2"/>
            <a:r>
              <a:rPr lang="en-US" dirty="0"/>
              <a:t>Preserves total probability</a:t>
            </a:r>
          </a:p>
          <a:p>
            <a:pPr lvl="2"/>
            <a:r>
              <a:rPr lang="en-US" dirty="0"/>
              <a:t>Unitary matrices that act on quantum state vectors by left multiplication</a:t>
            </a:r>
          </a:p>
          <a:p>
            <a:pPr lvl="1"/>
            <a:r>
              <a:rPr lang="en-US" dirty="0"/>
              <a:t>Quantum Wires</a:t>
            </a:r>
          </a:p>
          <a:p>
            <a:pPr lvl="2"/>
            <a:r>
              <a:rPr lang="en-US" dirty="0"/>
              <a:t>Transport qubits forward in time or space</a:t>
            </a:r>
          </a:p>
          <a:p>
            <a:pPr lvl="1"/>
            <a:r>
              <a:rPr lang="en-US" dirty="0"/>
              <a:t>Qubit Measurements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692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94B3-7BF2-3F49-A17E-5CB801E90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28FF4-9978-4443-B8CA-FE58FED2C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Matrix multiplication models composition of gates in series</a:t>
            </a:r>
          </a:p>
          <a:p>
            <a:r>
              <a:rPr lang="en-US" dirty="0"/>
              <a:t>Tensor product models composition of gates in parallel</a:t>
            </a:r>
          </a:p>
          <a:p>
            <a:r>
              <a:rPr lang="en-US" dirty="0"/>
              <a:t>Data Errors and </a:t>
            </a:r>
            <a:r>
              <a:rPr lang="en-US" dirty="0" err="1"/>
              <a:t>Decoherence</a:t>
            </a:r>
            <a:endParaRPr lang="en-US" dirty="0"/>
          </a:p>
          <a:p>
            <a:pPr lvl="1"/>
            <a:r>
              <a:rPr lang="en-US" dirty="0"/>
              <a:t>Inaccurate gates and uncontrolled environmental couplings</a:t>
            </a:r>
          </a:p>
          <a:p>
            <a:pPr lvl="1"/>
            <a:r>
              <a:rPr lang="en-US" dirty="0"/>
              <a:t>No phase information and can-not perform quantum computation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009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A7DFA-DD2D-DD41-8E52-1D45C2BA8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CA960-6F4C-8142-B267-9B45E9B75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BBN Technologies</a:t>
            </a:r>
            <a:endParaRPr lang="en-US" dirty="0"/>
          </a:p>
          <a:p>
            <a:pPr lvl="1"/>
            <a:r>
              <a:rPr lang="en-US" dirty="0"/>
              <a:t>World’s first quantum key distribution (QKD) network</a:t>
            </a:r>
          </a:p>
          <a:p>
            <a:pPr lvl="1"/>
            <a:r>
              <a:rPr lang="en-US" dirty="0"/>
              <a:t>Fiber-optical DARPA Quantum Network </a:t>
            </a:r>
          </a:p>
          <a:p>
            <a:pPr lvl="2"/>
            <a:r>
              <a:rPr lang="en-US" dirty="0"/>
              <a:t>24x7 quantum cryptography</a:t>
            </a:r>
          </a:p>
          <a:p>
            <a:r>
              <a:rPr lang="en-US" i="1" dirty="0"/>
              <a:t>D-Wave Systems</a:t>
            </a:r>
            <a:endParaRPr lang="en-US" dirty="0"/>
          </a:p>
          <a:p>
            <a:pPr lvl="1"/>
            <a:r>
              <a:rPr lang="en-US" dirty="0"/>
              <a:t>Superconductor-based software-programmable custom integrated circuits for quantum optimization algorithms and quantum-physical simulations</a:t>
            </a:r>
          </a:p>
          <a:p>
            <a:r>
              <a:rPr lang="en-US" i="1" dirty="0"/>
              <a:t>Hewlett-Packard</a:t>
            </a:r>
            <a:endParaRPr lang="en-US" dirty="0"/>
          </a:p>
          <a:p>
            <a:pPr lvl="1"/>
            <a:r>
              <a:rPr lang="en-US" dirty="0"/>
              <a:t>Nanoscale quantum optics for information-processing applications</a:t>
            </a:r>
          </a:p>
          <a:p>
            <a:pPr lvl="1"/>
            <a:r>
              <a:rPr lang="en-US" dirty="0"/>
              <a:t>Quantum computation, cryptography, and teleportation and communication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64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E7193-B6E6-F34C-B912-4E7F2AE15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2EA97-45B0-8047-914D-1C69828A2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Hypres</a:t>
            </a:r>
            <a:endParaRPr lang="en-US" dirty="0"/>
          </a:p>
          <a:p>
            <a:pPr lvl="1"/>
            <a:r>
              <a:rPr lang="en-US" dirty="0"/>
              <a:t>Superconducting digital circuits for wireless and optical communication based on rapid single-flux quantum logic</a:t>
            </a:r>
          </a:p>
          <a:p>
            <a:r>
              <a:rPr lang="en-US" i="1" dirty="0"/>
              <a:t>IBM Research</a:t>
            </a:r>
            <a:endParaRPr lang="en-US" dirty="0"/>
          </a:p>
          <a:p>
            <a:pPr lvl="1"/>
            <a:r>
              <a:rPr lang="en-US" dirty="0"/>
              <a:t>Nuclear magnetic resonance (NMR) quantum computer that factored 15 into 3×5</a:t>
            </a:r>
          </a:p>
          <a:p>
            <a:pPr lvl="1"/>
            <a:r>
              <a:rPr lang="en-US" dirty="0"/>
              <a:t>Developing Josephson junction quantum devices</a:t>
            </a:r>
          </a:p>
          <a:p>
            <a:r>
              <a:rPr lang="en-US" i="1" dirty="0"/>
              <a:t>Id </a:t>
            </a:r>
            <a:r>
              <a:rPr lang="en-US" i="1" dirty="0" err="1"/>
              <a:t>Quantique</a:t>
            </a:r>
            <a:endParaRPr lang="en-US" dirty="0"/>
          </a:p>
          <a:p>
            <a:pPr lvl="1"/>
            <a:r>
              <a:rPr lang="en-US" dirty="0"/>
              <a:t>Quantum cryptography solutions, including wire-speed link </a:t>
            </a:r>
            <a:r>
              <a:rPr lang="en-US" dirty="0" err="1"/>
              <a:t>encryptors</a:t>
            </a:r>
            <a:r>
              <a:rPr lang="en-US" dirty="0"/>
              <a:t>, QKD appliances, a turnkey service for securing communication transfers and quantum random number generators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78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4F522-9BCA-8A4A-B392-85863073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3AE1E-0215-E442-A4FC-42BDC187F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Los Alamos National Lab</a:t>
            </a:r>
            <a:endParaRPr lang="en-US" dirty="0"/>
          </a:p>
          <a:p>
            <a:pPr lvl="1"/>
            <a:r>
              <a:rPr lang="en-US" dirty="0"/>
              <a:t>Quantum-optical long-distance secure communications and QKD for satellite communications</a:t>
            </a:r>
          </a:p>
          <a:p>
            <a:pPr lvl="1"/>
            <a:r>
              <a:rPr lang="en-US" dirty="0"/>
              <a:t>Quantum error correction, </a:t>
            </a:r>
            <a:r>
              <a:rPr lang="en-US" dirty="0" err="1"/>
              <a:t>decoherence</a:t>
            </a:r>
            <a:r>
              <a:rPr lang="en-US" dirty="0"/>
              <a:t>, quantum teleportation, and the adaptation of NMR technology to quantum information processing</a:t>
            </a:r>
          </a:p>
          <a:p>
            <a:r>
              <a:rPr lang="en-US" i="1" dirty="0" err="1"/>
              <a:t>MagiQ</a:t>
            </a:r>
            <a:r>
              <a:rPr lang="en-US" i="1" dirty="0"/>
              <a:t> Technologies</a:t>
            </a:r>
            <a:endParaRPr lang="en-US" dirty="0"/>
          </a:p>
          <a:p>
            <a:pPr lvl="1"/>
            <a:r>
              <a:rPr lang="en-US" dirty="0"/>
              <a:t>World’s first commercial quantum cryptography device</a:t>
            </a:r>
          </a:p>
          <a:p>
            <a:pPr lvl="1"/>
            <a:r>
              <a:rPr lang="en-US" dirty="0"/>
              <a:t>QKD over metro-area fiber-optic links to protect against both cryptographic deciphering and industrial espionage</a:t>
            </a:r>
          </a:p>
          <a:p>
            <a:r>
              <a:rPr lang="en-US" dirty="0"/>
              <a:t>NEC Labs</a:t>
            </a:r>
          </a:p>
          <a:p>
            <a:pPr lvl="1"/>
            <a:r>
              <a:rPr lang="en-US" dirty="0"/>
              <a:t>Demonstrated a basic quantum circuit in a solid-state quantum device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408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3D726-CADC-D14A-9772-343CDB14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4763D-220A-9444-8987-8E1D5335F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NIST</a:t>
            </a:r>
          </a:p>
          <a:p>
            <a:pPr lvl="1"/>
            <a:r>
              <a:rPr lang="en-US" dirty="0"/>
              <a:t>Building a prototype 10-qubit quantum processor as a proof-in-principle of quantum information processing</a:t>
            </a:r>
          </a:p>
          <a:p>
            <a:r>
              <a:rPr lang="en-US" i="1" dirty="0"/>
              <a:t>NTT Basic Research Labs</a:t>
            </a:r>
            <a:endParaRPr lang="en-US" dirty="0"/>
          </a:p>
          <a:p>
            <a:pPr lvl="1"/>
            <a:r>
              <a:rPr lang="en-US" dirty="0"/>
              <a:t>Exhibited quantum cryptography using a single photon realized in a photonic network of optical fibers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43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8F6D7-F821-D04E-BA9C-A3FF9A8F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Four-Phase Design Flow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DBF49D-B590-C345-A745-AE0E040AD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622550"/>
            <a:ext cx="9681766" cy="34948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8131F4-E307-DA4C-8A8B-3BA6DE41461E}"/>
              </a:ext>
            </a:extLst>
          </p:cNvPr>
          <p:cNvSpPr txBox="1"/>
          <p:nvPr/>
        </p:nvSpPr>
        <p:spPr>
          <a:xfrm>
            <a:off x="646112" y="5454316"/>
            <a:ext cx="9681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200" i="1" dirty="0"/>
              <a:t>First three phases </a:t>
            </a:r>
            <a:r>
              <a:rPr lang="en-US" sz="2200" i="1" dirty="0">
                <a:sym typeface="Wingdings" pitchFamily="2" charset="2"/>
              </a:rPr>
              <a:t></a:t>
            </a:r>
            <a:r>
              <a:rPr lang="en-US" sz="2200" i="1" dirty="0"/>
              <a:t> part of the quantum computer compiler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200" i="1" dirty="0"/>
              <a:t>Last phase implements the quantum algorithm on a quantum device or simulator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89837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5E159-66DA-7244-BA34-0AF920F24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Environment and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1E620-2B5D-2E44-A6D5-6E1925BB3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Programming Environment Key Characteristics</a:t>
            </a:r>
          </a:p>
          <a:p>
            <a:pPr lvl="1"/>
            <a:r>
              <a:rPr lang="en-US" dirty="0"/>
              <a:t>High-level quantum programming language</a:t>
            </a:r>
          </a:p>
          <a:p>
            <a:pPr lvl="1"/>
            <a:r>
              <a:rPr lang="en-US" dirty="0"/>
              <a:t>Necessary abstractions to perform useful quantum operations.</a:t>
            </a:r>
          </a:p>
          <a:p>
            <a:pPr lvl="1"/>
            <a:r>
              <a:rPr lang="en-US" dirty="0"/>
              <a:t>Support complex numbers, quantum unitary transforms (quantum gates), and measurements as well as classical pre- and post processing</a:t>
            </a:r>
          </a:p>
          <a:p>
            <a:pPr lvl="1"/>
            <a:r>
              <a:rPr lang="en-US" dirty="0"/>
              <a:t>Support for reusable subroutines and gate libraries</a:t>
            </a:r>
          </a:p>
          <a:p>
            <a:pPr lvl="1"/>
            <a:r>
              <a:rPr lang="en-US" dirty="0"/>
              <a:t>Based on familiar concepts and constructs</a:t>
            </a:r>
          </a:p>
          <a:p>
            <a:pPr lvl="1"/>
            <a:r>
              <a:rPr lang="en-US" dirty="0"/>
              <a:t>Easy separation of classical and quantum computations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354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D6941-8CF7-9A4E-84B5-B86F2EB48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Environment and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5125C-D4D3-B44B-AC7F-D50F2C4D6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High-Level Programming Language Key Characteristics</a:t>
            </a:r>
          </a:p>
          <a:p>
            <a:pPr lvl="1"/>
            <a:r>
              <a:rPr lang="en-US" dirty="0"/>
              <a:t>Hardware-independent </a:t>
            </a:r>
          </a:p>
          <a:p>
            <a:pPr lvl="1"/>
            <a:r>
              <a:rPr lang="en-US" dirty="0"/>
              <a:t>Compile on to different quantum technologies</a:t>
            </a:r>
          </a:p>
          <a:p>
            <a:pPr lvl="1"/>
            <a:r>
              <a:rPr lang="en-US" dirty="0"/>
              <a:t>Inclusion of technology-specific modules</a:t>
            </a:r>
          </a:p>
          <a:p>
            <a:pPr lvl="1"/>
            <a:r>
              <a:rPr lang="en-US" dirty="0"/>
              <a:t>Facilitate development of new quantum algorithms and applications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97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98F6-EED6-B845-8DBE-D1FAA18F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Computer Compiler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916A7-435B-304F-8988-9E4B72EDC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Front-end processes for QCCs are similar to those of classical compilers</a:t>
            </a:r>
          </a:p>
          <a:p>
            <a:r>
              <a:rPr lang="en-US" dirty="0"/>
              <a:t>Intermediate representations, the optimization phase, and the code-generation phase of QCCs differ greatly from classical compilers</a:t>
            </a:r>
          </a:p>
          <a:p>
            <a:r>
              <a:rPr lang="en-US" dirty="0"/>
              <a:t>Quantum intermediate representation</a:t>
            </a:r>
          </a:p>
          <a:p>
            <a:pPr lvl="1"/>
            <a:r>
              <a:rPr lang="en-US" dirty="0"/>
              <a:t>Provisions for classical and quantum control flows as well as data flows</a:t>
            </a:r>
          </a:p>
          <a:p>
            <a:pPr lvl="2"/>
            <a:r>
              <a:rPr lang="en-US" dirty="0"/>
              <a:t>Quantum-to-classical conversions accomplished via quantum measurements </a:t>
            </a:r>
          </a:p>
          <a:p>
            <a:pPr lvl="2"/>
            <a:r>
              <a:rPr lang="en-US" dirty="0"/>
              <a:t>Quantum conditionals and entangled switch statements implemented using quantum multiplexer gates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128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0E28A-C67E-914F-852F-A45FAA82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Computer Compiler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A03C2-E389-9348-A3E3-740348AE1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Circuit synthesis and Optimization</a:t>
            </a:r>
          </a:p>
          <a:p>
            <a:pPr lvl="1"/>
            <a:r>
              <a:rPr lang="en-US" dirty="0"/>
              <a:t>QCC synthesizes and optimizes a QASM representation of a quantum circuit</a:t>
            </a:r>
          </a:p>
          <a:p>
            <a:pPr lvl="1"/>
            <a:r>
              <a:rPr lang="en-US" dirty="0"/>
              <a:t>Quantum circuit synthesis creates a circuit that performs a given unitary transform up to an irrelevant global phase or a prescribed quantum measurement</a:t>
            </a:r>
          </a:p>
          <a:p>
            <a:pPr lvl="1"/>
            <a:r>
              <a:rPr lang="en-US" dirty="0"/>
              <a:t>Finding a good quantum circuit to implement unitary matrices is difficult</a:t>
            </a:r>
          </a:p>
          <a:p>
            <a:pPr lvl="1"/>
            <a:r>
              <a:rPr lang="en-US" dirty="0"/>
              <a:t>Distinction between technology-independent circuit synthesis and technology mapping</a:t>
            </a:r>
          </a:p>
        </p:txBody>
      </p:sp>
    </p:spTree>
    <p:extLst>
      <p:ext uri="{BB962C8B-B14F-4D97-AF65-F5344CB8AC3E}">
        <p14:creationId xmlns:p14="http://schemas.microsoft.com/office/powerpoint/2010/main" val="1438710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B5910-3F94-0448-B109-0BC499CB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Assembly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CAD3A-8EF0-444D-B536-1C11F01DF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 reduced-instruction-set computing assembly language extended by a set of quantum instructions based on the quantum circuit model</a:t>
            </a:r>
          </a:p>
          <a:p>
            <a:r>
              <a:rPr lang="en-US" dirty="0"/>
              <a:t>Qubits and registers of classical bits (</a:t>
            </a:r>
            <a:r>
              <a:rPr lang="en-US" dirty="0" err="1"/>
              <a:t>cbits</a:t>
            </a:r>
            <a:r>
              <a:rPr lang="en-US" dirty="0"/>
              <a:t>) as static units of information </a:t>
            </a:r>
          </a:p>
          <a:p>
            <a:pPr lvl="1"/>
            <a:r>
              <a:rPr lang="en-US" dirty="0"/>
              <a:t>declared at the beginning of the program</a:t>
            </a:r>
          </a:p>
          <a:p>
            <a:r>
              <a:rPr lang="en-US" dirty="0"/>
              <a:t>Quantum instructions in QASM consist solely of single-qubit unitary gates, CNOT gates, and measurements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503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0BE70-49A5-AB47-8DD4-EB2AE011E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Physical Operations Language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E987A-0797-BA48-9A82-FF17C8339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Describes the execution of a given quantum algorithm expressed as a QASM program on a particular technology</a:t>
            </a:r>
          </a:p>
          <a:p>
            <a:r>
              <a:rPr lang="en-US" dirty="0"/>
              <a:t>Physical operations as well as technology-specific modules</a:t>
            </a:r>
          </a:p>
          <a:p>
            <a:r>
              <a:rPr lang="en-US" dirty="0"/>
              <a:t>Five instruction types</a:t>
            </a:r>
          </a:p>
          <a:p>
            <a:pPr lvl="1"/>
            <a:r>
              <a:rPr lang="en-US" dirty="0"/>
              <a:t>Initialization – loading qubits, initializing auxiliary physical states</a:t>
            </a:r>
          </a:p>
          <a:p>
            <a:pPr lvl="1"/>
            <a:r>
              <a:rPr lang="en-US" dirty="0"/>
              <a:t>Computation – quantum gates and measurements</a:t>
            </a:r>
          </a:p>
          <a:p>
            <a:pPr lvl="1"/>
            <a:r>
              <a:rPr lang="en-US" dirty="0"/>
              <a:t>Movement - </a:t>
            </a:r>
            <a:r>
              <a:rPr lang="en-US" i="1" dirty="0"/>
              <a:t>control the relative distance between qubits</a:t>
            </a:r>
            <a:endParaRPr lang="en-US" dirty="0"/>
          </a:p>
          <a:p>
            <a:pPr lvl="1"/>
            <a:r>
              <a:rPr lang="en-US" dirty="0"/>
              <a:t>Classical - </a:t>
            </a:r>
            <a:r>
              <a:rPr lang="en-US" i="1" dirty="0"/>
              <a:t>provide simple logic operations and allow quantum gates to be applied based on classical bit values stored in classical memory</a:t>
            </a:r>
            <a:endParaRPr lang="en-US" dirty="0"/>
          </a:p>
          <a:p>
            <a:pPr lvl="1"/>
            <a:r>
              <a:rPr lang="en-US" dirty="0"/>
              <a:t>System-specific - </a:t>
            </a:r>
            <a:r>
              <a:rPr lang="en-US" i="1" dirty="0"/>
              <a:t>control physical parameters of the system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40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F1445-2EEE-EB47-BDD4-7C7A4FF7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High-Performance Simulation Of Quantum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220B-C6F1-124E-973A-18E30B749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Quantum-mechanical effects</a:t>
            </a:r>
          </a:p>
          <a:p>
            <a:pPr lvl="1"/>
            <a:r>
              <a:rPr lang="en-US" dirty="0"/>
              <a:t>useful for accelerating certain classical computations</a:t>
            </a:r>
          </a:p>
          <a:p>
            <a:r>
              <a:rPr lang="en-US" dirty="0"/>
              <a:t>Numerical simulation of quantum computers on classical computers remains important</a:t>
            </a:r>
          </a:p>
          <a:p>
            <a:pPr lvl="1"/>
            <a:r>
              <a:rPr lang="en-US" dirty="0"/>
              <a:t>Help to evaluate quantum heuristics that defy formal worst-case analysis or only work well for a fraction of inputs</a:t>
            </a:r>
          </a:p>
        </p:txBody>
      </p:sp>
    </p:spTree>
    <p:extLst>
      <p:ext uri="{BB962C8B-B14F-4D97-AF65-F5344CB8AC3E}">
        <p14:creationId xmlns:p14="http://schemas.microsoft.com/office/powerpoint/2010/main" val="1004614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F1445-2EEE-EB47-BDD4-7C7A4FF7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High-Performance Simulation Of Quantum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220B-C6F1-124E-973A-18E30B749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QuIDDPro</a:t>
            </a:r>
            <a:r>
              <a:rPr lang="en-US" dirty="0"/>
              <a:t>: A generic graph-based simulator</a:t>
            </a:r>
          </a:p>
          <a:p>
            <a:pPr lvl="1"/>
            <a:r>
              <a:rPr lang="en-US" dirty="0"/>
              <a:t>Generic simulation technique based on data compression using the </a:t>
            </a:r>
            <a:r>
              <a:rPr lang="en-US" i="1" dirty="0"/>
              <a:t>quantum information decision diagram</a:t>
            </a:r>
            <a:r>
              <a:rPr lang="en-US" dirty="0"/>
              <a:t>(</a:t>
            </a:r>
            <a:r>
              <a:rPr lang="en-US" dirty="0" err="1"/>
              <a:t>QuIDD</a:t>
            </a:r>
            <a:r>
              <a:rPr lang="en-US" dirty="0"/>
              <a:t>) data structure</a:t>
            </a:r>
          </a:p>
          <a:p>
            <a:pPr lvl="1"/>
            <a:r>
              <a:rPr lang="en-US" dirty="0"/>
              <a:t>Models matrix and vector elements as directed paths</a:t>
            </a:r>
          </a:p>
          <a:p>
            <a:pPr lvl="2"/>
            <a:r>
              <a:rPr lang="en-US" dirty="0"/>
              <a:t>Any given vector or matrix can be encoded as a </a:t>
            </a:r>
            <a:r>
              <a:rPr lang="en-US" dirty="0" err="1"/>
              <a:t>QuIDD</a:t>
            </a:r>
            <a:r>
              <a:rPr lang="en-US" dirty="0"/>
              <a:t> and vice versa</a:t>
            </a:r>
          </a:p>
          <a:p>
            <a:pPr lvl="1"/>
            <a:r>
              <a:rPr lang="en-US" dirty="0"/>
              <a:t>Time and memory scale </a:t>
            </a:r>
            <a:r>
              <a:rPr lang="en-US" dirty="0" err="1"/>
              <a:t>polynomially</a:t>
            </a:r>
            <a:r>
              <a:rPr lang="en-US" dirty="0"/>
              <a:t> with the number of qubits</a:t>
            </a:r>
          </a:p>
          <a:p>
            <a:pPr lvl="1"/>
            <a:r>
              <a:rPr lang="en-US" dirty="0"/>
              <a:t>Simulate density matrices by implementing several additional operations, such as trace-overs, in terms of graph traversals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11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F1445-2EEE-EB47-BDD4-7C7A4FF7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High-Performance Simulation Of Quantum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220B-C6F1-124E-973A-18E30B749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Trapped-ion simulator</a:t>
            </a:r>
          </a:p>
          <a:p>
            <a:pPr lvl="1"/>
            <a:r>
              <a:rPr lang="en-US" dirty="0"/>
              <a:t>Studying the feasibility or performance of specific physical implementations</a:t>
            </a:r>
          </a:p>
          <a:p>
            <a:pPr lvl="1"/>
            <a:r>
              <a:rPr lang="en-US" dirty="0"/>
              <a:t>Keys to realistic simulations </a:t>
            </a:r>
          </a:p>
          <a:p>
            <a:pPr lvl="2"/>
            <a:r>
              <a:rPr lang="en-US" dirty="0"/>
              <a:t>layout of qubits in physical space</a:t>
            </a:r>
          </a:p>
          <a:p>
            <a:pPr lvl="2"/>
            <a:r>
              <a:rPr lang="en-US" dirty="0"/>
              <a:t>the scheduling of operations</a:t>
            </a:r>
          </a:p>
          <a:p>
            <a:pPr lvl="1"/>
            <a:r>
              <a:rPr lang="en-US" dirty="0"/>
              <a:t>Layout tool maps circuits onto an </a:t>
            </a:r>
            <a:r>
              <a:rPr lang="en-US" i="1" dirty="0"/>
              <a:t>H-tree</a:t>
            </a:r>
          </a:p>
          <a:p>
            <a:pPr lvl="2"/>
            <a:r>
              <a:rPr lang="en-US" dirty="0"/>
              <a:t>a recursively constructed fractal layout</a:t>
            </a:r>
          </a:p>
          <a:p>
            <a:pPr lvl="1"/>
            <a:r>
              <a:rPr lang="en-US" dirty="0"/>
              <a:t>Scheduler tool uses implicitly specified paths to optimize for minimal distances, expanding QASM instructions to include movements</a:t>
            </a:r>
          </a:p>
          <a:p>
            <a:pPr lvl="1"/>
            <a:r>
              <a:rPr lang="en-US" dirty="0"/>
              <a:t>Simulator output includes the final quantum state(for circuit verification), measurement and failure histories, total execution time, and, in the case of a fault-tolerant circuit, validity of the final output</a:t>
            </a:r>
          </a:p>
        </p:txBody>
      </p:sp>
    </p:spTree>
    <p:extLst>
      <p:ext uri="{BB962C8B-B14F-4D97-AF65-F5344CB8AC3E}">
        <p14:creationId xmlns:p14="http://schemas.microsoft.com/office/powerpoint/2010/main" val="3799369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06EC-3BFE-1545-ACA1-846F0C7C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Flow for Fault-tolerant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06207-FBF0-794B-8F9B-54871FA2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Inherently noisy nature of quantum computers requires inserting error-correction routines and replacing gates with their fault-tolerant implementations to achieve scalability</a:t>
            </a:r>
          </a:p>
          <a:p>
            <a:r>
              <a:rPr lang="en-US" dirty="0"/>
              <a:t>Central goal is to guarantee that the final sequence of physical operations will execute fault-tolerantly on the target system</a:t>
            </a:r>
          </a:p>
          <a:p>
            <a:r>
              <a:rPr lang="en-US" dirty="0"/>
              <a:t>Fault-tolerant classical components</a:t>
            </a:r>
          </a:p>
          <a:p>
            <a:pPr lvl="1"/>
            <a:r>
              <a:rPr lang="en-US" dirty="0"/>
              <a:t>Triple Modular Redundancy</a:t>
            </a:r>
          </a:p>
          <a:p>
            <a:pPr lvl="2"/>
            <a:r>
              <a:rPr lang="en-US" dirty="0"/>
              <a:t>Feeding gate inputs copied three times into three gates that fail with probability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p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Output lines of these faulty gates fan out into three majority voting gates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59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06EC-3BFE-1545-ACA1-846F0C7C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Flow for Fault-tolerant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06207-FBF0-794B-8F9B-54871FA2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Fault-tolerant quantum components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i="1" dirty="0"/>
              <a:t>(a) Recovery operation. (b) Single syndrome bit extraction.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4C154-6B00-434C-90CC-113441CB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1" y="2554719"/>
            <a:ext cx="8946541" cy="240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74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06EC-3BFE-1545-ACA1-846F0C7C7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Flow for Fault-tolerant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06207-FBF0-794B-8F9B-54871FA21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Fault-tolerant architectures</a:t>
            </a:r>
          </a:p>
          <a:p>
            <a:pPr lvl="1"/>
            <a:r>
              <a:rPr lang="en-US" dirty="0"/>
              <a:t>Quantum computation code conceptually separates the logical and physical machine</a:t>
            </a:r>
          </a:p>
          <a:p>
            <a:pPr lvl="1"/>
            <a:r>
              <a:rPr lang="en-US" dirty="0"/>
              <a:t>Architecture-driven design process inserts fault-tolerant gates from a predesigned library during technology-dependent code generation</a:t>
            </a:r>
          </a:p>
          <a:p>
            <a:pPr lvl="1"/>
            <a:r>
              <a:rPr lang="en-US" dirty="0"/>
              <a:t>Software-driven design process inserts fault-tolerant gates during technology-independent code generation using replacement rules based on quantum circuits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439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59F33-86F0-7943-9C1E-B66FB25F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EPR Pair Creation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6E849E-7A53-C64E-9B36-73A2555D4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6111" y="1540814"/>
            <a:ext cx="9652921" cy="510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04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61D55-10F7-6D4A-A563-501CABF1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EPR Pair 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DE341-0A89-2A4C-B859-8A431FC92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Alternately raise and lower the potentials of electrodes A, 1, 2, and 3 to move ions from trap A to trap B.</a:t>
            </a:r>
          </a:p>
          <a:p>
            <a:r>
              <a:rPr lang="en-US" dirty="0"/>
              <a:t>2. Apply a laser to the “green” ion to cool the ion chain that may have heated during movement.</a:t>
            </a:r>
          </a:p>
          <a:p>
            <a:r>
              <a:rPr lang="en-US" dirty="0"/>
              <a:t>3. Apply </a:t>
            </a:r>
            <a:r>
              <a:rPr lang="el-GR" dirty="0"/>
              <a:t>π-</a:t>
            </a:r>
            <a:r>
              <a:rPr lang="en-US" dirty="0"/>
              <a:t>pulse on the first red sideband of the </a:t>
            </a:r>
            <a:r>
              <a:rPr lang="en-US" i="1" dirty="0"/>
              <a:t>x </a:t>
            </a:r>
            <a:r>
              <a:rPr lang="en-US" dirty="0"/>
              <a:t>ion.</a:t>
            </a:r>
          </a:p>
          <a:p>
            <a:r>
              <a:rPr lang="en-US" dirty="0"/>
              <a:t>4. Apply pulse on carrier of the </a:t>
            </a:r>
            <a:r>
              <a:rPr lang="en-US" i="1" dirty="0"/>
              <a:t>y </a:t>
            </a:r>
            <a:r>
              <a:rPr lang="en-US" dirty="0"/>
              <a:t>ion.</a:t>
            </a:r>
          </a:p>
          <a:p>
            <a:r>
              <a:rPr lang="en-US" dirty="0"/>
              <a:t>5. Apply </a:t>
            </a:r>
            <a:r>
              <a:rPr lang="el-GR" dirty="0"/>
              <a:t>π-</a:t>
            </a:r>
            <a:r>
              <a:rPr lang="en-US" dirty="0"/>
              <a:t>pulse on the first red sideband of the </a:t>
            </a:r>
            <a:r>
              <a:rPr lang="en-US" i="1" dirty="0"/>
              <a:t>x </a:t>
            </a:r>
            <a:r>
              <a:rPr lang="en-US" dirty="0"/>
              <a:t>ion.</a:t>
            </a:r>
          </a:p>
          <a:p>
            <a:r>
              <a:rPr lang="en-US" dirty="0"/>
              <a:t>6. Split the “green” ion and the </a:t>
            </a:r>
            <a:r>
              <a:rPr lang="en-US" i="1" dirty="0"/>
              <a:t>x </a:t>
            </a:r>
            <a:r>
              <a:rPr lang="en-US" dirty="0"/>
              <a:t>ion away from the </a:t>
            </a:r>
            <a:r>
              <a:rPr lang="en-US" i="1" dirty="0"/>
              <a:t>y </a:t>
            </a:r>
            <a:r>
              <a:rPr lang="en-US" dirty="0"/>
              <a:t>ion and move them back to trap A.</a:t>
            </a:r>
            <a:br>
              <a:rPr lang="en-US" dirty="0"/>
            </a:br>
            <a:r>
              <a:rPr lang="en-US" dirty="0"/>
              <a:t>The six-step process could take around 10-100</a:t>
            </a:r>
            <a:r>
              <a:rPr lang="el-GR" dirty="0"/>
              <a:t>μ</a:t>
            </a:r>
            <a:r>
              <a:rPr lang="en-US" dirty="0"/>
              <a:t>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65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C8504-E11C-0B47-8D29-8808D735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4BCE6-91E4-314C-8514-FB4D7D359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Must be able to schedule and synchronize parallel quantum computations</a:t>
            </a:r>
          </a:p>
          <a:p>
            <a:r>
              <a:rPr lang="en-US" dirty="0"/>
              <a:t>Need efficient technology-independent optimization algorithms for realistic classes of quantum circuits as well as strategies for adapting generic circuits to specific architectural constraints and implementation technologies</a:t>
            </a:r>
          </a:p>
          <a:p>
            <a:r>
              <a:rPr lang="en-US" dirty="0"/>
              <a:t>Fault-tolerant architectural strategies compatible with emerging quantum device technologies and optimization algorithms that minimize the number of fault paths, code size, or number of gates in fault-tolerant circuits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194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C8504-E11C-0B47-8D29-8808D735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4BCE6-91E4-314C-8514-FB4D7D359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Necessary to match tools to experimental implementations as well as develop methodologies for design verification and test such as quantum state tomography, circuit-equivalence checking, and test-vector generation</a:t>
            </a:r>
          </a:p>
          <a:p>
            <a:r>
              <a:rPr lang="en-US" dirty="0"/>
              <a:t>Grandest challenge of all is to design a high-level programming language that encapsulates the principles of quantum mechanics in a natural way so that physicists and programmers can develop and evaluate more quantum algorithms</a:t>
            </a:r>
          </a:p>
          <a:p>
            <a:r>
              <a:rPr lang="en-US" dirty="0"/>
              <a:t>Design and verification tools for robust quantum circuits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430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960</TotalTime>
  <Words>1618</Words>
  <Application>Microsoft Macintosh PowerPoint</Application>
  <PresentationFormat>Widescreen</PresentationFormat>
  <Paragraphs>205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Century Gothic</vt:lpstr>
      <vt:lpstr>Wingdings</vt:lpstr>
      <vt:lpstr>Wingdings 3</vt:lpstr>
      <vt:lpstr>Ion</vt:lpstr>
      <vt:lpstr>A Layered Software Architecture for Quantum Computing Design Tools</vt:lpstr>
      <vt:lpstr>Outline</vt:lpstr>
      <vt:lpstr>Introduction</vt:lpstr>
      <vt:lpstr>Introduction</vt:lpstr>
      <vt:lpstr>Background</vt:lpstr>
      <vt:lpstr>Background</vt:lpstr>
      <vt:lpstr>Background</vt:lpstr>
      <vt:lpstr>Ongoing Research</vt:lpstr>
      <vt:lpstr>Ongoing Research</vt:lpstr>
      <vt:lpstr>Ongoing Research</vt:lpstr>
      <vt:lpstr>Ongoing Research</vt:lpstr>
      <vt:lpstr>Four-Phase Design Flow</vt:lpstr>
      <vt:lpstr>Programming Environment and Language</vt:lpstr>
      <vt:lpstr>Programming Environment and Language</vt:lpstr>
      <vt:lpstr>Quantum Computer Compiler </vt:lpstr>
      <vt:lpstr>Quantum Computer Compiler</vt:lpstr>
      <vt:lpstr>Quantum Assembly Language</vt:lpstr>
      <vt:lpstr>Quantum Physical Operations Language </vt:lpstr>
      <vt:lpstr>High-Performance Simulation Of Quantum Circuits</vt:lpstr>
      <vt:lpstr>High-Performance Simulation Of Quantum Circuits</vt:lpstr>
      <vt:lpstr>High-Performance Simulation Of Quantum Circuits</vt:lpstr>
      <vt:lpstr>Design Flow for Fault-tolerant Architectures</vt:lpstr>
      <vt:lpstr>Design Flow for Fault-tolerant Architectures</vt:lpstr>
      <vt:lpstr>Design Flow for Fault-tolerant Architectures</vt:lpstr>
      <vt:lpstr>EPR Pair Creation</vt:lpstr>
      <vt:lpstr>EPR Pair Creation</vt:lpstr>
      <vt:lpstr>Future Work</vt:lpstr>
      <vt:lpstr>Future Work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Layered Software Architecture for Quantum Computing Design Tools</dc:title>
  <dc:creator>Onkar Patil</dc:creator>
  <cp:lastModifiedBy>Onkar Patil</cp:lastModifiedBy>
  <cp:revision>28</cp:revision>
  <dcterms:created xsi:type="dcterms:W3CDTF">2018-02-08T00:13:52Z</dcterms:created>
  <dcterms:modified xsi:type="dcterms:W3CDTF">2018-02-08T16:14:51Z</dcterms:modified>
</cp:coreProperties>
</file>